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59" r:id="rId3"/>
    <p:sldId id="260" r:id="rId4"/>
    <p:sldId id="261" r:id="rId5"/>
    <p:sldId id="257" r:id="rId6"/>
    <p:sldId id="258"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60"/>
  </p:normalViewPr>
  <p:slideViewPr>
    <p:cSldViewPr snapToGrid="0">
      <p:cViewPr varScale="1">
        <p:scale>
          <a:sx n="123" d="100"/>
          <a:sy n="123" d="100"/>
        </p:scale>
        <p:origin x="25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11/27/23</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419884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25513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81868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32609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679525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47409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98232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37759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29583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60672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11/27/23</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680884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11/27/23</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2371204116"/>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11" r:id="rId6"/>
    <p:sldLayoutId id="2147483706" r:id="rId7"/>
    <p:sldLayoutId id="2147483707" r:id="rId8"/>
    <p:sldLayoutId id="2147483708" r:id="rId9"/>
    <p:sldLayoutId id="2147483710" r:id="rId10"/>
    <p:sldLayoutId id="2147483709"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medium.com/analytics-vidhya/exploratory-data-analysis-eda-in-python-on-suicide-rates-33da65855add" TargetMode="External"/><Relationship Id="rId3" Type="http://schemas.openxmlformats.org/officeDocument/2006/relationships/hyperlink" Target="https://catalog.data.gov/dataset?tags=suicide" TargetMode="External"/><Relationship Id="rId7" Type="http://schemas.openxmlformats.org/officeDocument/2006/relationships/hyperlink" Target="https://www.kaggle.com/code/dornani/a-classification-analysis-on-suicide-data" TargetMode="External"/><Relationship Id="rId2" Type="http://schemas.openxmlformats.org/officeDocument/2006/relationships/hyperlink" Target="https://www.cdc.gov/suicide/suicide-data-statistics.html" TargetMode="External"/><Relationship Id="rId1" Type="http://schemas.openxmlformats.org/officeDocument/2006/relationships/slideLayout" Target="../slideLayouts/slideLayout2.xml"/><Relationship Id="rId6" Type="http://schemas.openxmlformats.org/officeDocument/2006/relationships/hyperlink" Target="https://data.oecd.org/healthstat/suicide-rates.htm" TargetMode="External"/><Relationship Id="rId5" Type="http://schemas.openxmlformats.org/officeDocument/2006/relationships/hyperlink" Target="https://www.cdc.gov/surveillance/blogs-stories/Suicide-Trends.html" TargetMode="External"/><Relationship Id="rId4" Type="http://schemas.openxmlformats.org/officeDocument/2006/relationships/hyperlink" Target="https://www.researchgate.net/publication/20917681_Time-series_analyses_of_the_American_suicide_rat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754F5C86-9639-3D30-7597-E4270DD5D697}"/>
              </a:ext>
            </a:extLst>
          </p:cNvPr>
          <p:cNvSpPr>
            <a:spLocks noGrp="1"/>
          </p:cNvSpPr>
          <p:nvPr>
            <p:ph type="ctrTitle"/>
          </p:nvPr>
        </p:nvSpPr>
        <p:spPr>
          <a:xfrm>
            <a:off x="996275" y="4098524"/>
            <a:ext cx="5996628" cy="2226076"/>
          </a:xfrm>
        </p:spPr>
        <p:txBody>
          <a:bodyPr anchor="ctr">
            <a:normAutofit/>
          </a:bodyPr>
          <a:lstStyle/>
          <a:p>
            <a:pPr algn="l"/>
            <a:r>
              <a:rPr lang="en-US" sz="4000" dirty="0"/>
              <a:t>SUICIDE RATES ANALYSIS</a:t>
            </a:r>
          </a:p>
        </p:txBody>
      </p:sp>
      <p:grpSp>
        <p:nvGrpSpPr>
          <p:cNvPr id="13" name="Bottom Right">
            <a:extLst>
              <a:ext uri="{FF2B5EF4-FFF2-40B4-BE49-F238E27FC236}">
                <a16:creationId xmlns:a16="http://schemas.microsoft.com/office/drawing/2014/main" id="{F738262B-3960-4D04-92F3-C363584E92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14" name="Freeform: Shape 13">
              <a:extLst>
                <a:ext uri="{FF2B5EF4-FFF2-40B4-BE49-F238E27FC236}">
                  <a16:creationId xmlns:a16="http://schemas.microsoft.com/office/drawing/2014/main" id="{6E657100-BDC2-4335-865E-8B822BC96B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5" name="Graphic 157">
              <a:extLst>
                <a:ext uri="{FF2B5EF4-FFF2-40B4-BE49-F238E27FC236}">
                  <a16:creationId xmlns:a16="http://schemas.microsoft.com/office/drawing/2014/main" id="{7C44F7A2-EC4A-484B-BE71-8B23C0F60D2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7" name="Freeform: Shape 16">
                <a:extLst>
                  <a:ext uri="{FF2B5EF4-FFF2-40B4-BE49-F238E27FC236}">
                    <a16:creationId xmlns:a16="http://schemas.microsoft.com/office/drawing/2014/main" id="{21590F86-76CD-4EB9-8741-34B0E1941D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FD6089F4-CD95-4D48-A805-34EA5F848D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68DB60A2-B18C-4F65-B0E6-66ED9CEFAF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5048C6F4-614B-45FA-AB8F-25347B544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F25FD66F-3D7B-4850-B481-5D51840D46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E393D591-D719-4C28-B8E5-3346363580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F0E41FB1-38F3-4037-B5F2-E4E353110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6" name="Freeform: Shape 15">
              <a:extLst>
                <a:ext uri="{FF2B5EF4-FFF2-40B4-BE49-F238E27FC236}">
                  <a16:creationId xmlns:a16="http://schemas.microsoft.com/office/drawing/2014/main" id="{C8A8B4BF-5D23-4610-AD0E-B290C8D67D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Subtitle 2">
            <a:extLst>
              <a:ext uri="{FF2B5EF4-FFF2-40B4-BE49-F238E27FC236}">
                <a16:creationId xmlns:a16="http://schemas.microsoft.com/office/drawing/2014/main" id="{0F75CF6B-7E75-CA20-593F-65748A5570C1}"/>
              </a:ext>
            </a:extLst>
          </p:cNvPr>
          <p:cNvSpPr>
            <a:spLocks noGrp="1"/>
          </p:cNvSpPr>
          <p:nvPr>
            <p:ph type="subTitle" idx="1"/>
          </p:nvPr>
        </p:nvSpPr>
        <p:spPr>
          <a:xfrm>
            <a:off x="7185430" y="4085112"/>
            <a:ext cx="3997745" cy="2228758"/>
          </a:xfrm>
        </p:spPr>
        <p:txBody>
          <a:bodyPr anchor="ctr">
            <a:normAutofit/>
          </a:bodyPr>
          <a:lstStyle/>
          <a:p>
            <a:pPr algn="l"/>
            <a:r>
              <a:rPr lang="en-US" sz="2200" dirty="0"/>
              <a:t>TEAM 8:</a:t>
            </a:r>
          </a:p>
          <a:p>
            <a:pPr algn="l"/>
            <a:r>
              <a:rPr lang="en-US" sz="2200" dirty="0"/>
              <a:t>NEELIMA PALLEBOINA</a:t>
            </a:r>
          </a:p>
          <a:p>
            <a:pPr algn="l"/>
            <a:r>
              <a:rPr lang="en-US" sz="2200" dirty="0"/>
              <a:t>KRISHNA REDDY</a:t>
            </a:r>
          </a:p>
        </p:txBody>
      </p:sp>
      <p:pic>
        <p:nvPicPr>
          <p:cNvPr id="4" name="Picture 3" descr="Aesthetic liquid watercolor and ink">
            <a:extLst>
              <a:ext uri="{FF2B5EF4-FFF2-40B4-BE49-F238E27FC236}">
                <a16:creationId xmlns:a16="http://schemas.microsoft.com/office/drawing/2014/main" id="{E7CA6A25-F28E-BA19-54DD-F64B428E59C3}"/>
              </a:ext>
            </a:extLst>
          </p:cNvPr>
          <p:cNvPicPr>
            <a:picLocks noChangeAspect="1"/>
          </p:cNvPicPr>
          <p:nvPr/>
        </p:nvPicPr>
        <p:blipFill rotWithShape="1">
          <a:blip r:embed="rId2"/>
          <a:srcRect t="20620" b="25423"/>
          <a:stretch/>
        </p:blipFill>
        <p:spPr>
          <a:xfrm>
            <a:off x="198741" y="10"/>
            <a:ext cx="11812017" cy="3919684"/>
          </a:xfrm>
          <a:prstGeom prst="rect">
            <a:avLst/>
          </a:prstGeom>
        </p:spPr>
      </p:pic>
      <p:grpSp>
        <p:nvGrpSpPr>
          <p:cNvPr id="25" name="Top Left">
            <a:extLst>
              <a:ext uri="{FF2B5EF4-FFF2-40B4-BE49-F238E27FC236}">
                <a16:creationId xmlns:a16="http://schemas.microsoft.com/office/drawing/2014/main" id="{345A4508-88A7-4C04-9603-4F8CCFCDCE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10849" y="15178"/>
            <a:chExt cx="2198951" cy="3331254"/>
          </a:xfrm>
        </p:grpSpPr>
        <p:sp>
          <p:nvSpPr>
            <p:cNvPr id="26" name="Freeform: Shape 25">
              <a:extLst>
                <a:ext uri="{FF2B5EF4-FFF2-40B4-BE49-F238E27FC236}">
                  <a16:creationId xmlns:a16="http://schemas.microsoft.com/office/drawing/2014/main" id="{ACBEBA10-A14A-4AE6-9F5B-84BDE565C0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id="{B6C86399-9706-4DD7-8917-E6DB39242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CDDA7BC8-3D83-4235-80B9-97CB95E3D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DA9C08E3-DA34-4386-990E-1CB4F68E7B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03CFB05D-200F-4880-92F6-8730C6DEB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4AB4525A-595A-4728-9298-A4DFEE991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530A4D64-630B-47EB-9255-66DEFA42D0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34" name="Cross">
            <a:extLst>
              <a:ext uri="{FF2B5EF4-FFF2-40B4-BE49-F238E27FC236}">
                <a16:creationId xmlns:a16="http://schemas.microsoft.com/office/drawing/2014/main" id="{2E2A24AE-1C03-4337-8529-C4233C56F0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 y="3919728"/>
            <a:ext cx="118872" cy="118872"/>
            <a:chOff x="1175347" y="3733800"/>
            <a:chExt cx="118872" cy="118872"/>
          </a:xfrm>
        </p:grpSpPr>
        <p:cxnSp>
          <p:nvCxnSpPr>
            <p:cNvPr id="35" name="Straight Connector 34">
              <a:extLst>
                <a:ext uri="{FF2B5EF4-FFF2-40B4-BE49-F238E27FC236}">
                  <a16:creationId xmlns:a16="http://schemas.microsoft.com/office/drawing/2014/main" id="{F6213D2F-99EA-48EA-AD3A-A55DC4F5F5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36" name="Straight Connector 35">
              <a:extLst>
                <a:ext uri="{FF2B5EF4-FFF2-40B4-BE49-F238E27FC236}">
                  <a16:creationId xmlns:a16="http://schemas.microsoft.com/office/drawing/2014/main" id="{B4ADACBA-0EE9-4E11-B79A-F39D15CFEA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35006146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C972F-73C9-BFA2-8364-EA59E5368653}"/>
              </a:ext>
            </a:extLst>
          </p:cNvPr>
          <p:cNvSpPr>
            <a:spLocks noGrp="1"/>
          </p:cNvSpPr>
          <p:nvPr>
            <p:ph type="title"/>
          </p:nvPr>
        </p:nvSpPr>
        <p:spPr>
          <a:xfrm>
            <a:off x="838200" y="365126"/>
            <a:ext cx="10515600" cy="767484"/>
          </a:xfrm>
        </p:spPr>
        <p:txBody>
          <a:bodyPr>
            <a:normAutofit fontScale="90000"/>
          </a:bodyPr>
          <a:lstStyle/>
          <a:p>
            <a:r>
              <a:rPr lang="en-US" dirty="0"/>
              <a:t>LINEAR REGRESSION AND DECISION TREE</a:t>
            </a:r>
          </a:p>
        </p:txBody>
      </p:sp>
      <p:pic>
        <p:nvPicPr>
          <p:cNvPr id="5" name="Content Placeholder 4" descr="A graph of different values&#10;&#10;Description automatically generated with medium confidence">
            <a:extLst>
              <a:ext uri="{FF2B5EF4-FFF2-40B4-BE49-F238E27FC236}">
                <a16:creationId xmlns:a16="http://schemas.microsoft.com/office/drawing/2014/main" id="{1D1E0347-65FF-403E-5651-61A1DDEB9EB5}"/>
              </a:ext>
            </a:extLst>
          </p:cNvPr>
          <p:cNvPicPr>
            <a:picLocks noGrp="1" noChangeAspect="1"/>
          </p:cNvPicPr>
          <p:nvPr>
            <p:ph idx="1"/>
          </p:nvPr>
        </p:nvPicPr>
        <p:blipFill>
          <a:blip r:embed="rId2"/>
          <a:stretch>
            <a:fillRect/>
          </a:stretch>
        </p:blipFill>
        <p:spPr>
          <a:xfrm>
            <a:off x="1302669" y="1506538"/>
            <a:ext cx="10051131" cy="4670425"/>
          </a:xfrm>
        </p:spPr>
      </p:pic>
    </p:spTree>
    <p:extLst>
      <p:ext uri="{BB962C8B-B14F-4D97-AF65-F5344CB8AC3E}">
        <p14:creationId xmlns:p14="http://schemas.microsoft.com/office/powerpoint/2010/main" val="1120558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90" name="Rectangle 108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092" name="Rectangle 1091">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094" name="Top Left">
            <a:extLst>
              <a:ext uri="{FF2B5EF4-FFF2-40B4-BE49-F238E27FC236}">
                <a16:creationId xmlns:a16="http://schemas.microsoft.com/office/drawing/2014/main" id="{6F410C21-CD43-45A5-A726-CF8B01FD88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087"/>
            <a:ext cx="7921775" cy="6887020"/>
            <a:chOff x="0" y="-3087"/>
            <a:chExt cx="7921775" cy="6887020"/>
          </a:xfrm>
        </p:grpSpPr>
        <p:sp>
          <p:nvSpPr>
            <p:cNvPr id="1095" name="Freeform: Shape 1094">
              <a:extLst>
                <a:ext uri="{FF2B5EF4-FFF2-40B4-BE49-F238E27FC236}">
                  <a16:creationId xmlns:a16="http://schemas.microsoft.com/office/drawing/2014/main" id="{F030EA9A-BC9B-4A24-8288-BD332A6A4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1096" name="Freeform: Shape 1095">
              <a:extLst>
                <a:ext uri="{FF2B5EF4-FFF2-40B4-BE49-F238E27FC236}">
                  <a16:creationId xmlns:a16="http://schemas.microsoft.com/office/drawing/2014/main" id="{D2C02E7B-E3A7-4649-B0DF-7111FC4D9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0919" y="61392"/>
              <a:ext cx="4450856" cy="6822541"/>
            </a:xfrm>
            <a:custGeom>
              <a:avLst/>
              <a:gdLst>
                <a:gd name="connsiteX0" fmla="*/ 545711 w 2478714"/>
                <a:gd name="connsiteY0" fmla="*/ 3799523 h 3799522"/>
                <a:gd name="connsiteX1" fmla="*/ 280820 w 2478714"/>
                <a:gd name="connsiteY1" fmla="*/ 3178874 h 3799522"/>
                <a:gd name="connsiteX2" fmla="*/ 43076 w 2478714"/>
                <a:gd name="connsiteY2" fmla="*/ 2663762 h 3799522"/>
                <a:gd name="connsiteX3" fmla="*/ 3167 w 2478714"/>
                <a:gd name="connsiteY3" fmla="*/ 2344769 h 3799522"/>
                <a:gd name="connsiteX4" fmla="*/ 117943 w 2478714"/>
                <a:gd name="connsiteY4" fmla="*/ 1976723 h 3799522"/>
                <a:gd name="connsiteX5" fmla="*/ 224242 w 2478714"/>
                <a:gd name="connsiteY5" fmla="*/ 1744123 h 3799522"/>
                <a:gd name="connsiteX6" fmla="*/ 447222 w 2478714"/>
                <a:gd name="connsiteY6" fmla="*/ 1569244 h 3799522"/>
                <a:gd name="connsiteX7" fmla="*/ 708588 w 2478714"/>
                <a:gd name="connsiteY7" fmla="*/ 1598295 h 3799522"/>
                <a:gd name="connsiteX8" fmla="*/ 1024532 w 2478714"/>
                <a:gd name="connsiteY8" fmla="*/ 1741837 h 3799522"/>
                <a:gd name="connsiteX9" fmla="*/ 1538692 w 2478714"/>
                <a:gd name="connsiteY9" fmla="*/ 1773460 h 3799522"/>
                <a:gd name="connsiteX10" fmla="*/ 1869019 w 2478714"/>
                <a:gd name="connsiteY10" fmla="*/ 1650016 h 3799522"/>
                <a:gd name="connsiteX11" fmla="*/ 2124670 w 2478714"/>
                <a:gd name="connsiteY11" fmla="*/ 1515047 h 3799522"/>
                <a:gd name="connsiteX12" fmla="*/ 2334410 w 2478714"/>
                <a:gd name="connsiteY12" fmla="*/ 1305401 h 3799522"/>
                <a:gd name="connsiteX13" fmla="*/ 2430232 w 2478714"/>
                <a:gd name="connsiteY13" fmla="*/ 933164 h 3799522"/>
                <a:gd name="connsiteX14" fmla="*/ 2430232 w 2478714"/>
                <a:gd name="connsiteY14" fmla="*/ 571786 h 3799522"/>
                <a:gd name="connsiteX15" fmla="*/ 2445472 w 2478714"/>
                <a:gd name="connsiteY15" fmla="*/ 315659 h 3799522"/>
                <a:gd name="connsiteX16" fmla="*/ 2478714 w 2478714"/>
                <a:gd name="connsiteY16" fmla="*/ 0 h 3799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8714" h="3799522">
                  <a:moveTo>
                    <a:pt x="545711" y="3799523"/>
                  </a:moveTo>
                  <a:cubicBezTo>
                    <a:pt x="492847" y="3532346"/>
                    <a:pt x="330541" y="3270313"/>
                    <a:pt x="280820" y="3178874"/>
                  </a:cubicBezTo>
                  <a:cubicBezTo>
                    <a:pt x="190047" y="3012281"/>
                    <a:pt x="98988" y="2844832"/>
                    <a:pt x="43076" y="2663762"/>
                  </a:cubicBezTo>
                  <a:cubicBezTo>
                    <a:pt x="11072" y="2560130"/>
                    <a:pt x="-7882" y="2452402"/>
                    <a:pt x="3167" y="2344769"/>
                  </a:cubicBezTo>
                  <a:cubicBezTo>
                    <a:pt x="16311" y="2216468"/>
                    <a:pt x="71175" y="2097310"/>
                    <a:pt x="117943" y="1976723"/>
                  </a:cubicBezTo>
                  <a:cubicBezTo>
                    <a:pt x="148899" y="1896904"/>
                    <a:pt x="177569" y="1815751"/>
                    <a:pt x="224242" y="1744123"/>
                  </a:cubicBezTo>
                  <a:cubicBezTo>
                    <a:pt x="277677" y="1662017"/>
                    <a:pt x="352829" y="1593437"/>
                    <a:pt x="447222" y="1569244"/>
                  </a:cubicBezTo>
                  <a:cubicBezTo>
                    <a:pt x="534090" y="1547051"/>
                    <a:pt x="624387" y="1565910"/>
                    <a:pt x="708588" y="1598295"/>
                  </a:cubicBezTo>
                  <a:cubicBezTo>
                    <a:pt x="816697" y="1640015"/>
                    <a:pt x="915948" y="1701546"/>
                    <a:pt x="1024532" y="1741837"/>
                  </a:cubicBezTo>
                  <a:cubicBezTo>
                    <a:pt x="1188743" y="1802797"/>
                    <a:pt x="1367814" y="1811750"/>
                    <a:pt x="1538692" y="1773460"/>
                  </a:cubicBezTo>
                  <a:cubicBezTo>
                    <a:pt x="1653659" y="1747647"/>
                    <a:pt x="1761863" y="1699355"/>
                    <a:pt x="1869019" y="1650016"/>
                  </a:cubicBezTo>
                  <a:cubicBezTo>
                    <a:pt x="1956744" y="1609630"/>
                    <a:pt x="2044279" y="1568291"/>
                    <a:pt x="2124670" y="1515047"/>
                  </a:cubicBezTo>
                  <a:cubicBezTo>
                    <a:pt x="2208204" y="1459706"/>
                    <a:pt x="2282976" y="1391222"/>
                    <a:pt x="2334410" y="1305401"/>
                  </a:cubicBezTo>
                  <a:cubicBezTo>
                    <a:pt x="2401181" y="1194054"/>
                    <a:pt x="2423565" y="1063276"/>
                    <a:pt x="2430232" y="933164"/>
                  </a:cubicBezTo>
                  <a:cubicBezTo>
                    <a:pt x="2436423" y="812864"/>
                    <a:pt x="2428517" y="692277"/>
                    <a:pt x="2430232" y="571786"/>
                  </a:cubicBezTo>
                  <a:cubicBezTo>
                    <a:pt x="2431470" y="486251"/>
                    <a:pt x="2438233" y="400907"/>
                    <a:pt x="2445472" y="315659"/>
                  </a:cubicBezTo>
                  <a:cubicBezTo>
                    <a:pt x="2454426" y="210217"/>
                    <a:pt x="2463284" y="104680"/>
                    <a:pt x="247871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097" name="Freeform: Shape 1096">
              <a:extLst>
                <a:ext uri="{FF2B5EF4-FFF2-40B4-BE49-F238E27FC236}">
                  <a16:creationId xmlns:a16="http://schemas.microsoft.com/office/drawing/2014/main" id="{4A466D70-407D-4A6C-887C-F213B76625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274" y="1582560"/>
              <a:ext cx="4133888" cy="5301373"/>
            </a:xfrm>
            <a:custGeom>
              <a:avLst/>
              <a:gdLst>
                <a:gd name="connsiteX0" fmla="*/ 2302193 w 2302192"/>
                <a:gd name="connsiteY0" fmla="*/ 2952373 h 2952373"/>
                <a:gd name="connsiteX1" fmla="*/ 2022729 w 2302192"/>
                <a:gd name="connsiteY1" fmla="*/ 2442309 h 2952373"/>
                <a:gd name="connsiteX2" fmla="*/ 1834039 w 2302192"/>
                <a:gd name="connsiteY2" fmla="*/ 1937199 h 2952373"/>
                <a:gd name="connsiteX3" fmla="*/ 1789748 w 2302192"/>
                <a:gd name="connsiteY3" fmla="*/ 1609063 h 2952373"/>
                <a:gd name="connsiteX4" fmla="*/ 1870139 w 2302192"/>
                <a:gd name="connsiteY4" fmla="*/ 1183962 h 2952373"/>
                <a:gd name="connsiteX5" fmla="*/ 2021110 w 2302192"/>
                <a:gd name="connsiteY5" fmla="*/ 743621 h 2952373"/>
                <a:gd name="connsiteX6" fmla="*/ 2010061 w 2302192"/>
                <a:gd name="connsiteY6" fmla="*/ 342047 h 2952373"/>
                <a:gd name="connsiteX7" fmla="*/ 1867376 w 2302192"/>
                <a:gd name="connsiteY7" fmla="*/ 55440 h 2952373"/>
                <a:gd name="connsiteX8" fmla="*/ 1652683 w 2302192"/>
                <a:gd name="connsiteY8" fmla="*/ 2862 h 2952373"/>
                <a:gd name="connsiteX9" fmla="*/ 1295305 w 2302192"/>
                <a:gd name="connsiteY9" fmla="*/ 234129 h 2952373"/>
                <a:gd name="connsiteX10" fmla="*/ 812101 w 2302192"/>
                <a:gd name="connsiteY10" fmla="*/ 886401 h 2952373"/>
                <a:gd name="connsiteX11" fmla="*/ 668846 w 2302192"/>
                <a:gd name="connsiteY11" fmla="*/ 1126145 h 2952373"/>
                <a:gd name="connsiteX12" fmla="*/ 498443 w 2302192"/>
                <a:gd name="connsiteY12" fmla="*/ 1405799 h 2952373"/>
                <a:gd name="connsiteX13" fmla="*/ 355759 w 2302192"/>
                <a:gd name="connsiteY13" fmla="*/ 1634304 h 2952373"/>
                <a:gd name="connsiteX14" fmla="*/ 161449 w 2302192"/>
                <a:gd name="connsiteY14" fmla="*/ 1913576 h 2952373"/>
                <a:gd name="connsiteX15" fmla="*/ 0 w 2302192"/>
                <a:gd name="connsiteY15" fmla="*/ 2189802 h 295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02192" h="2952373">
                  <a:moveTo>
                    <a:pt x="2302193" y="2952373"/>
                  </a:moveTo>
                  <a:cubicBezTo>
                    <a:pt x="2141125" y="2809308"/>
                    <a:pt x="2070068" y="2504603"/>
                    <a:pt x="2022729" y="2442309"/>
                  </a:cubicBezTo>
                  <a:cubicBezTo>
                    <a:pt x="1884140" y="2259810"/>
                    <a:pt x="1887760" y="2160274"/>
                    <a:pt x="1834039" y="1937199"/>
                  </a:cubicBezTo>
                  <a:cubicBezTo>
                    <a:pt x="1808131" y="1829376"/>
                    <a:pt x="1789367" y="1719838"/>
                    <a:pt x="1789748" y="1609063"/>
                  </a:cubicBezTo>
                  <a:cubicBezTo>
                    <a:pt x="1790224" y="1464092"/>
                    <a:pt x="1822418" y="1321122"/>
                    <a:pt x="1870139" y="1183962"/>
                  </a:cubicBezTo>
                  <a:cubicBezTo>
                    <a:pt x="1921288" y="1036896"/>
                    <a:pt x="1991868" y="896307"/>
                    <a:pt x="2021110" y="743621"/>
                  </a:cubicBezTo>
                  <a:cubicBezTo>
                    <a:pt x="2046637" y="610842"/>
                    <a:pt x="2036921" y="474730"/>
                    <a:pt x="2010061" y="342047"/>
                  </a:cubicBezTo>
                  <a:cubicBezTo>
                    <a:pt x="1988058" y="233367"/>
                    <a:pt x="1954340" y="122210"/>
                    <a:pt x="1867376" y="55440"/>
                  </a:cubicBezTo>
                  <a:cubicBezTo>
                    <a:pt x="1806512" y="8767"/>
                    <a:pt x="1728883" y="-7140"/>
                    <a:pt x="1652683" y="2862"/>
                  </a:cubicBezTo>
                  <a:cubicBezTo>
                    <a:pt x="1508474" y="21816"/>
                    <a:pt x="1395984" y="127068"/>
                    <a:pt x="1295305" y="234129"/>
                  </a:cubicBezTo>
                  <a:cubicBezTo>
                    <a:pt x="1109377" y="431772"/>
                    <a:pt x="953453" y="654657"/>
                    <a:pt x="812101" y="886401"/>
                  </a:cubicBezTo>
                  <a:cubicBezTo>
                    <a:pt x="763619" y="965934"/>
                    <a:pt x="716566" y="1046230"/>
                    <a:pt x="668846" y="1126145"/>
                  </a:cubicBezTo>
                  <a:cubicBezTo>
                    <a:pt x="612839" y="1219871"/>
                    <a:pt x="555308" y="1312644"/>
                    <a:pt x="498443" y="1405799"/>
                  </a:cubicBezTo>
                  <a:cubicBezTo>
                    <a:pt x="451676" y="1482475"/>
                    <a:pt x="405289" y="1559342"/>
                    <a:pt x="355759" y="1634304"/>
                  </a:cubicBezTo>
                  <a:cubicBezTo>
                    <a:pt x="293275" y="1728887"/>
                    <a:pt x="225362" y="1819946"/>
                    <a:pt x="161449" y="1913576"/>
                  </a:cubicBezTo>
                  <a:cubicBezTo>
                    <a:pt x="86487" y="2023495"/>
                    <a:pt x="0" y="2189802"/>
                    <a:pt x="0" y="2189802"/>
                  </a:cubicBezTo>
                </a:path>
              </a:pathLst>
            </a:custGeom>
            <a:noFill/>
            <a:ln w="9525" cap="rnd">
              <a:solidFill>
                <a:schemeClr val="accent2">
                  <a:alpha val="35000"/>
                </a:schemeClr>
              </a:solidFill>
              <a:prstDash val="lgDash"/>
              <a:round/>
            </a:ln>
          </p:spPr>
          <p:txBody>
            <a:bodyPr rtlCol="0" anchor="ctr"/>
            <a:lstStyle/>
            <a:p>
              <a:endParaRPr lang="en-US"/>
            </a:p>
          </p:txBody>
        </p:sp>
        <p:sp>
          <p:nvSpPr>
            <p:cNvPr id="1098" name="Freeform: Shape 1097">
              <a:extLst>
                <a:ext uri="{FF2B5EF4-FFF2-40B4-BE49-F238E27FC236}">
                  <a16:creationId xmlns:a16="http://schemas.microsoft.com/office/drawing/2014/main" id="{AD419DCF-E52E-4774-921F-1A9E589C0B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087"/>
              <a:ext cx="17103" cy="17103"/>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1099" name="Freeform: Shape 1098">
              <a:extLst>
                <a:ext uri="{FF2B5EF4-FFF2-40B4-BE49-F238E27FC236}">
                  <a16:creationId xmlns:a16="http://schemas.microsoft.com/office/drawing/2014/main" id="{D56887A1-BF5F-455B-B3D0-A0FA7B7DD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087"/>
              <a:ext cx="17103" cy="17103"/>
            </a:xfrm>
            <a:custGeom>
              <a:avLst/>
              <a:gdLst/>
              <a:ahLst/>
              <a:cxnLst/>
              <a:rect l="l" t="t" r="r" b="b"/>
              <a:pathLst>
                <a:path w="9525" h="9525"/>
              </a:pathLst>
            </a:custGeom>
            <a:noFill/>
            <a:ln w="9525" cap="rnd">
              <a:solidFill>
                <a:schemeClr val="accent2">
                  <a:alpha val="35000"/>
                </a:schemeClr>
              </a:solidFill>
              <a:prstDash val="lgDash"/>
              <a:round/>
            </a:ln>
          </p:spPr>
          <p:txBody>
            <a:bodyPr rtlCol="0" anchor="ctr"/>
            <a:lstStyle/>
            <a:p>
              <a:endParaRPr lang="en-US"/>
            </a:p>
          </p:txBody>
        </p:sp>
        <p:sp>
          <p:nvSpPr>
            <p:cNvPr id="1100" name="Freeform: Shape 1099">
              <a:extLst>
                <a:ext uri="{FF2B5EF4-FFF2-40B4-BE49-F238E27FC236}">
                  <a16:creationId xmlns:a16="http://schemas.microsoft.com/office/drawing/2014/main" id="{5376C740-196E-47D9-97DD-FA626C705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931" y="3518322"/>
              <a:ext cx="2880722" cy="3317378"/>
            </a:xfrm>
            <a:custGeom>
              <a:avLst/>
              <a:gdLst>
                <a:gd name="connsiteX0" fmla="*/ 1604296 w 1604295"/>
                <a:gd name="connsiteY0" fmla="*/ 1847472 h 1847472"/>
                <a:gd name="connsiteX1" fmla="*/ 1517809 w 1604295"/>
                <a:gd name="connsiteY1" fmla="*/ 1544292 h 1847472"/>
                <a:gd name="connsiteX2" fmla="*/ 1394841 w 1604295"/>
                <a:gd name="connsiteY2" fmla="*/ 1183771 h 1847472"/>
                <a:gd name="connsiteX3" fmla="*/ 1318355 w 1604295"/>
                <a:gd name="connsiteY3" fmla="*/ 695233 h 1847472"/>
                <a:gd name="connsiteX4" fmla="*/ 1359884 w 1604295"/>
                <a:gd name="connsiteY4" fmla="*/ 397863 h 1847472"/>
                <a:gd name="connsiteX5" fmla="*/ 1359884 w 1604295"/>
                <a:gd name="connsiteY5" fmla="*/ 236700 h 1847472"/>
                <a:gd name="connsiteX6" fmla="*/ 1351598 w 1604295"/>
                <a:gd name="connsiteY6" fmla="*/ 67250 h 1847472"/>
                <a:gd name="connsiteX7" fmla="*/ 1316641 w 1604295"/>
                <a:gd name="connsiteY7" fmla="*/ 10767 h 1847472"/>
                <a:gd name="connsiteX8" fmla="*/ 1195292 w 1604295"/>
                <a:gd name="connsiteY8" fmla="*/ 34008 h 1847472"/>
                <a:gd name="connsiteX9" fmla="*/ 1005745 w 1604295"/>
                <a:gd name="connsiteY9" fmla="*/ 254988 h 1847472"/>
                <a:gd name="connsiteX10" fmla="*/ 763048 w 1604295"/>
                <a:gd name="connsiteY10" fmla="*/ 587315 h 1847472"/>
                <a:gd name="connsiteX11" fmla="*/ 548640 w 1604295"/>
                <a:gd name="connsiteY11" fmla="*/ 861444 h 1847472"/>
                <a:gd name="connsiteX12" fmla="*/ 328803 w 1604295"/>
                <a:gd name="connsiteY12" fmla="*/ 1145480 h 1847472"/>
                <a:gd name="connsiteX13" fmla="*/ 0 w 1604295"/>
                <a:gd name="connsiteY13" fmla="*/ 1607157 h 184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04295" h="1847472">
                  <a:moveTo>
                    <a:pt x="1604296" y="1847472"/>
                  </a:moveTo>
                  <a:cubicBezTo>
                    <a:pt x="1573721" y="1753270"/>
                    <a:pt x="1548479" y="1638399"/>
                    <a:pt x="1517809" y="1544292"/>
                  </a:cubicBezTo>
                  <a:cubicBezTo>
                    <a:pt x="1478471" y="1423515"/>
                    <a:pt x="1432846" y="1304929"/>
                    <a:pt x="1394841" y="1183771"/>
                  </a:cubicBezTo>
                  <a:cubicBezTo>
                    <a:pt x="1345025" y="1024893"/>
                    <a:pt x="1305497" y="860778"/>
                    <a:pt x="1318355" y="695233"/>
                  </a:cubicBezTo>
                  <a:cubicBezTo>
                    <a:pt x="1326071" y="595316"/>
                    <a:pt x="1353312" y="497780"/>
                    <a:pt x="1359884" y="397863"/>
                  </a:cubicBezTo>
                  <a:cubicBezTo>
                    <a:pt x="1363409" y="344237"/>
                    <a:pt x="1359503" y="290421"/>
                    <a:pt x="1359884" y="236700"/>
                  </a:cubicBezTo>
                  <a:cubicBezTo>
                    <a:pt x="1360265" y="179740"/>
                    <a:pt x="1366076" y="122114"/>
                    <a:pt x="1351598" y="67250"/>
                  </a:cubicBezTo>
                  <a:cubicBezTo>
                    <a:pt x="1345692" y="44866"/>
                    <a:pt x="1335691" y="23530"/>
                    <a:pt x="1316641" y="10767"/>
                  </a:cubicBezTo>
                  <a:cubicBezTo>
                    <a:pt x="1279874" y="-13998"/>
                    <a:pt x="1233202" y="8290"/>
                    <a:pt x="1195292" y="34008"/>
                  </a:cubicBezTo>
                  <a:cubicBezTo>
                    <a:pt x="1114330" y="89062"/>
                    <a:pt x="1060990" y="173644"/>
                    <a:pt x="1005745" y="254988"/>
                  </a:cubicBezTo>
                  <a:cubicBezTo>
                    <a:pt x="928688" y="368526"/>
                    <a:pt x="847058" y="478825"/>
                    <a:pt x="763048" y="587315"/>
                  </a:cubicBezTo>
                  <a:cubicBezTo>
                    <a:pt x="691991" y="679041"/>
                    <a:pt x="621697" y="771338"/>
                    <a:pt x="548640" y="861444"/>
                  </a:cubicBezTo>
                  <a:cubicBezTo>
                    <a:pt x="425672" y="1012987"/>
                    <a:pt x="453866" y="995747"/>
                    <a:pt x="328803" y="1145480"/>
                  </a:cubicBezTo>
                  <a:cubicBezTo>
                    <a:pt x="294418" y="1186628"/>
                    <a:pt x="21146" y="1558103"/>
                    <a:pt x="0" y="1607157"/>
                  </a:cubicBezTo>
                </a:path>
              </a:pathLst>
            </a:custGeom>
            <a:noFill/>
            <a:ln w="9525" cap="rnd">
              <a:solidFill>
                <a:schemeClr val="accent2">
                  <a:alpha val="35000"/>
                </a:schemeClr>
              </a:solidFill>
              <a:prstDash val="lgDash"/>
              <a:round/>
            </a:ln>
          </p:spPr>
          <p:txBody>
            <a:bodyPr rtlCol="0" anchor="ctr"/>
            <a:lstStyle/>
            <a:p>
              <a:endParaRPr lang="en-US"/>
            </a:p>
          </p:txBody>
        </p:sp>
        <p:sp>
          <p:nvSpPr>
            <p:cNvPr id="1101" name="Freeform: Shape 1100">
              <a:extLst>
                <a:ext uri="{FF2B5EF4-FFF2-40B4-BE49-F238E27FC236}">
                  <a16:creationId xmlns:a16="http://schemas.microsoft.com/office/drawing/2014/main" id="{3A7BFC62-FABD-4718-9C08-C31EF1745B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69" y="2957679"/>
              <a:ext cx="2196245" cy="3010367"/>
            </a:xfrm>
            <a:custGeom>
              <a:avLst/>
              <a:gdLst>
                <a:gd name="connsiteX0" fmla="*/ 1223105 w 1223105"/>
                <a:gd name="connsiteY0" fmla="*/ 0 h 1676495"/>
                <a:gd name="connsiteX1" fmla="*/ 1000792 w 1223105"/>
                <a:gd name="connsiteY1" fmla="*/ 254794 h 1676495"/>
                <a:gd name="connsiteX2" fmla="*/ 744760 w 1223105"/>
                <a:gd name="connsiteY2" fmla="*/ 651891 h 1676495"/>
                <a:gd name="connsiteX3" fmla="*/ 345758 w 1223105"/>
                <a:gd name="connsiteY3" fmla="*/ 1231773 h 1676495"/>
                <a:gd name="connsiteX4" fmla="*/ 0 w 1223105"/>
                <a:gd name="connsiteY4" fmla="*/ 1676495 h 1676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3105" h="1676495">
                  <a:moveTo>
                    <a:pt x="1223105" y="0"/>
                  </a:moveTo>
                  <a:cubicBezTo>
                    <a:pt x="1136523" y="72771"/>
                    <a:pt x="1066324" y="162401"/>
                    <a:pt x="1000792" y="254794"/>
                  </a:cubicBezTo>
                  <a:cubicBezTo>
                    <a:pt x="909733" y="383286"/>
                    <a:pt x="827723" y="517970"/>
                    <a:pt x="744760" y="651891"/>
                  </a:cubicBezTo>
                  <a:cubicBezTo>
                    <a:pt x="621030" y="851726"/>
                    <a:pt x="497777" y="1052608"/>
                    <a:pt x="345758" y="1231773"/>
                  </a:cubicBezTo>
                  <a:cubicBezTo>
                    <a:pt x="248888" y="1345978"/>
                    <a:pt x="61722" y="1540764"/>
                    <a:pt x="0" y="1676495"/>
                  </a:cubicBezTo>
                </a:path>
              </a:pathLst>
            </a:custGeom>
            <a:noFill/>
            <a:ln w="9525" cap="rnd">
              <a:solidFill>
                <a:schemeClr val="accent2">
                  <a:alpha val="35000"/>
                </a:schemeClr>
              </a:solidFill>
              <a:prstDash val="lgDash"/>
              <a:round/>
            </a:ln>
          </p:spPr>
          <p:txBody>
            <a:bodyPr rtlCol="0" anchor="ctr"/>
            <a:lstStyle/>
            <a:p>
              <a:endParaRPr lang="en-US"/>
            </a:p>
          </p:txBody>
        </p:sp>
        <p:sp>
          <p:nvSpPr>
            <p:cNvPr id="1102" name="Freeform: Shape 1101">
              <a:extLst>
                <a:ext uri="{FF2B5EF4-FFF2-40B4-BE49-F238E27FC236}">
                  <a16:creationId xmlns:a16="http://schemas.microsoft.com/office/drawing/2014/main" id="{C78C2B3B-42DE-4307-A7F5-3C51DD2D9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34043" y="2855696"/>
              <a:ext cx="1200999" cy="3994030"/>
            </a:xfrm>
            <a:custGeom>
              <a:avLst/>
              <a:gdLst>
                <a:gd name="connsiteX0" fmla="*/ 668846 w 668845"/>
                <a:gd name="connsiteY0" fmla="*/ 2224305 h 2224304"/>
                <a:gd name="connsiteX1" fmla="*/ 486918 w 668845"/>
                <a:gd name="connsiteY1" fmla="*/ 1944365 h 2224304"/>
                <a:gd name="connsiteX2" fmla="*/ 376809 w 668845"/>
                <a:gd name="connsiteY2" fmla="*/ 1659663 h 2224304"/>
                <a:gd name="connsiteX3" fmla="*/ 319373 w 668845"/>
                <a:gd name="connsiteY3" fmla="*/ 1425157 h 2224304"/>
                <a:gd name="connsiteX4" fmla="*/ 264319 w 668845"/>
                <a:gd name="connsiteY4" fmla="*/ 1130834 h 2224304"/>
                <a:gd name="connsiteX5" fmla="*/ 278702 w 668845"/>
                <a:gd name="connsiteY5" fmla="*/ 882041 h 2224304"/>
                <a:gd name="connsiteX6" fmla="*/ 302609 w 668845"/>
                <a:gd name="connsiteY6" fmla="*/ 736118 h 2224304"/>
                <a:gd name="connsiteX7" fmla="*/ 360045 w 668845"/>
                <a:gd name="connsiteY7" fmla="*/ 444177 h 2224304"/>
                <a:gd name="connsiteX8" fmla="*/ 386334 w 668845"/>
                <a:gd name="connsiteY8" fmla="*/ 233675 h 2224304"/>
                <a:gd name="connsiteX9" fmla="*/ 0 w 668845"/>
                <a:gd name="connsiteY9" fmla="*/ 56795 h 2224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8845" h="2224304">
                  <a:moveTo>
                    <a:pt x="668846" y="2224305"/>
                  </a:moveTo>
                  <a:cubicBezTo>
                    <a:pt x="599218" y="2137151"/>
                    <a:pt x="537210" y="2043996"/>
                    <a:pt x="486918" y="1944365"/>
                  </a:cubicBezTo>
                  <a:cubicBezTo>
                    <a:pt x="441008" y="1853306"/>
                    <a:pt x="404717" y="1757770"/>
                    <a:pt x="376809" y="1659663"/>
                  </a:cubicBezTo>
                  <a:cubicBezTo>
                    <a:pt x="354806" y="1582224"/>
                    <a:pt x="337757" y="1503548"/>
                    <a:pt x="319373" y="1425157"/>
                  </a:cubicBezTo>
                  <a:cubicBezTo>
                    <a:pt x="296418" y="1327811"/>
                    <a:pt x="270510" y="1230657"/>
                    <a:pt x="264319" y="1130834"/>
                  </a:cubicBezTo>
                  <a:cubicBezTo>
                    <a:pt x="259080" y="1047681"/>
                    <a:pt x="266891" y="964528"/>
                    <a:pt x="278702" y="882041"/>
                  </a:cubicBezTo>
                  <a:cubicBezTo>
                    <a:pt x="285655" y="833274"/>
                    <a:pt x="293751" y="784601"/>
                    <a:pt x="302609" y="736118"/>
                  </a:cubicBezTo>
                  <a:cubicBezTo>
                    <a:pt x="320516" y="638582"/>
                    <a:pt x="339471" y="541237"/>
                    <a:pt x="360045" y="444177"/>
                  </a:cubicBezTo>
                  <a:cubicBezTo>
                    <a:pt x="374809" y="374549"/>
                    <a:pt x="389763" y="304541"/>
                    <a:pt x="386334" y="233675"/>
                  </a:cubicBezTo>
                  <a:cubicBezTo>
                    <a:pt x="383191" y="168809"/>
                    <a:pt x="391287" y="-120751"/>
                    <a:pt x="0" y="56795"/>
                  </a:cubicBezTo>
                </a:path>
              </a:pathLst>
            </a:custGeom>
            <a:noFill/>
            <a:ln w="9525" cap="rnd">
              <a:solidFill>
                <a:schemeClr val="accent2">
                  <a:alpha val="35000"/>
                </a:schemeClr>
              </a:solidFill>
              <a:prstDash val="lgDash"/>
              <a:round/>
            </a:ln>
          </p:spPr>
          <p:txBody>
            <a:bodyPr rtlCol="0" anchor="ctr"/>
            <a:lstStyle/>
            <a:p>
              <a:endParaRPr lang="en-US"/>
            </a:p>
          </p:txBody>
        </p:sp>
        <p:sp>
          <p:nvSpPr>
            <p:cNvPr id="1103" name="Freeform: Shape 1102">
              <a:extLst>
                <a:ext uri="{FF2B5EF4-FFF2-40B4-BE49-F238E27FC236}">
                  <a16:creationId xmlns:a16="http://schemas.microsoft.com/office/drawing/2014/main" id="{E0C6FE7A-5F50-46A9-B473-A40F60CF9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7437" y="5668418"/>
              <a:ext cx="1982111" cy="1181308"/>
            </a:xfrm>
            <a:custGeom>
              <a:avLst/>
              <a:gdLst>
                <a:gd name="connsiteX0" fmla="*/ 1103852 w 1103852"/>
                <a:gd name="connsiteY0" fmla="*/ 657879 h 657879"/>
                <a:gd name="connsiteX1" fmla="*/ 883063 w 1103852"/>
                <a:gd name="connsiteY1" fmla="*/ 177724 h 657879"/>
                <a:gd name="connsiteX2" fmla="*/ 678085 w 1103852"/>
                <a:gd name="connsiteY2" fmla="*/ 17132 h 657879"/>
                <a:gd name="connsiteX3" fmla="*/ 461962 w 1103852"/>
                <a:gd name="connsiteY3" fmla="*/ 17132 h 657879"/>
                <a:gd name="connsiteX4" fmla="*/ 136398 w 1103852"/>
                <a:gd name="connsiteY4" fmla="*/ 267735 h 657879"/>
                <a:gd name="connsiteX5" fmla="*/ 0 w 1103852"/>
                <a:gd name="connsiteY5" fmla="*/ 650830 h 65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852" h="657879">
                  <a:moveTo>
                    <a:pt x="1103852" y="657879"/>
                  </a:moveTo>
                  <a:cubicBezTo>
                    <a:pt x="1071563" y="576250"/>
                    <a:pt x="937546" y="246494"/>
                    <a:pt x="883063" y="177724"/>
                  </a:cubicBezTo>
                  <a:cubicBezTo>
                    <a:pt x="828104" y="108382"/>
                    <a:pt x="761238" y="46279"/>
                    <a:pt x="678085" y="17132"/>
                  </a:cubicBezTo>
                  <a:cubicBezTo>
                    <a:pt x="608171" y="-7347"/>
                    <a:pt x="533210" y="-4013"/>
                    <a:pt x="461962" y="17132"/>
                  </a:cubicBezTo>
                  <a:cubicBezTo>
                    <a:pt x="326898" y="57137"/>
                    <a:pt x="214027" y="150101"/>
                    <a:pt x="136398" y="267735"/>
                  </a:cubicBezTo>
                  <a:cubicBezTo>
                    <a:pt x="86773" y="343078"/>
                    <a:pt x="16764" y="562153"/>
                    <a:pt x="0" y="650830"/>
                  </a:cubicBezTo>
                </a:path>
              </a:pathLst>
            </a:custGeom>
            <a:noFill/>
            <a:ln w="9525" cap="rnd">
              <a:solidFill>
                <a:schemeClr val="accent2">
                  <a:alpha val="35000"/>
                </a:schemeClr>
              </a:solidFill>
              <a:prstDash val="lgDash"/>
              <a:round/>
            </a:ln>
          </p:spPr>
          <p:txBody>
            <a:bodyPr rtlCol="0" anchor="ctr"/>
            <a:lstStyle/>
            <a:p>
              <a:endParaRPr lang="en-US"/>
            </a:p>
          </p:txBody>
        </p:sp>
        <p:sp>
          <p:nvSpPr>
            <p:cNvPr id="1104" name="Freeform: Shape 1103">
              <a:extLst>
                <a:ext uri="{FF2B5EF4-FFF2-40B4-BE49-F238E27FC236}">
                  <a16:creationId xmlns:a16="http://schemas.microsoft.com/office/drawing/2014/main" id="{6D2BF817-B70D-4687-9A70-09C0C6CF84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25817"/>
              <a:ext cx="2282549" cy="5138883"/>
            </a:xfrm>
            <a:custGeom>
              <a:avLst/>
              <a:gdLst>
                <a:gd name="connsiteX0" fmla="*/ 0 w 1271168"/>
                <a:gd name="connsiteY0" fmla="*/ 2861882 h 2861881"/>
                <a:gd name="connsiteX1" fmla="*/ 115157 w 1271168"/>
                <a:gd name="connsiteY1" fmla="*/ 2685002 h 2861881"/>
                <a:gd name="connsiteX2" fmla="*/ 277178 w 1271168"/>
                <a:gd name="connsiteY2" fmla="*/ 2461070 h 2861881"/>
                <a:gd name="connsiteX3" fmla="*/ 421958 w 1271168"/>
                <a:gd name="connsiteY3" fmla="*/ 2209514 h 2861881"/>
                <a:gd name="connsiteX4" fmla="*/ 690848 w 1271168"/>
                <a:gd name="connsiteY4" fmla="*/ 1751267 h 2861881"/>
                <a:gd name="connsiteX5" fmla="*/ 830580 w 1271168"/>
                <a:gd name="connsiteY5" fmla="*/ 1451039 h 2861881"/>
                <a:gd name="connsiteX6" fmla="*/ 917067 w 1271168"/>
                <a:gd name="connsiteY6" fmla="*/ 1276541 h 2861881"/>
                <a:gd name="connsiteX7" fmla="*/ 1114901 w 1271168"/>
                <a:gd name="connsiteY7" fmla="*/ 965835 h 2861881"/>
                <a:gd name="connsiteX8" fmla="*/ 1204627 w 1271168"/>
                <a:gd name="connsiteY8" fmla="*/ 819626 h 2861881"/>
                <a:gd name="connsiteX9" fmla="*/ 1271111 w 1271168"/>
                <a:gd name="connsiteY9" fmla="*/ 585311 h 2861881"/>
                <a:gd name="connsiteX10" fmla="*/ 1128141 w 1271168"/>
                <a:gd name="connsiteY10" fmla="*/ 292894 h 2861881"/>
                <a:gd name="connsiteX11" fmla="*/ 882110 w 1271168"/>
                <a:gd name="connsiteY11" fmla="*/ 135065 h 2861881"/>
                <a:gd name="connsiteX12" fmla="*/ 574929 w 1271168"/>
                <a:gd name="connsiteY12" fmla="*/ 0 h 2861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1168" h="2861881">
                  <a:moveTo>
                    <a:pt x="0" y="2861882"/>
                  </a:moveTo>
                  <a:cubicBezTo>
                    <a:pt x="0" y="2861882"/>
                    <a:pt x="67151" y="2751201"/>
                    <a:pt x="115157" y="2685002"/>
                  </a:cubicBezTo>
                  <a:cubicBezTo>
                    <a:pt x="169259" y="2610326"/>
                    <a:pt x="226981" y="2538317"/>
                    <a:pt x="277178" y="2461070"/>
                  </a:cubicBezTo>
                  <a:cubicBezTo>
                    <a:pt x="329946" y="2379917"/>
                    <a:pt x="374142" y="2293715"/>
                    <a:pt x="421958" y="2209514"/>
                  </a:cubicBezTo>
                  <a:cubicBezTo>
                    <a:pt x="509492" y="2055495"/>
                    <a:pt x="609695" y="1908715"/>
                    <a:pt x="690848" y="1751267"/>
                  </a:cubicBezTo>
                  <a:cubicBezTo>
                    <a:pt x="741426" y="1653159"/>
                    <a:pt x="784670" y="1551432"/>
                    <a:pt x="830580" y="1451039"/>
                  </a:cubicBezTo>
                  <a:cubicBezTo>
                    <a:pt x="857631" y="1391984"/>
                    <a:pt x="885635" y="1333405"/>
                    <a:pt x="917067" y="1276541"/>
                  </a:cubicBezTo>
                  <a:cubicBezTo>
                    <a:pt x="976408" y="1169003"/>
                    <a:pt x="1046417" y="1067848"/>
                    <a:pt x="1114901" y="965835"/>
                  </a:cubicBezTo>
                  <a:cubicBezTo>
                    <a:pt x="1146810" y="918305"/>
                    <a:pt x="1177671" y="870109"/>
                    <a:pt x="1204627" y="819626"/>
                  </a:cubicBezTo>
                  <a:cubicBezTo>
                    <a:pt x="1243679" y="746665"/>
                    <a:pt x="1272635" y="667703"/>
                    <a:pt x="1271111" y="585311"/>
                  </a:cubicBezTo>
                  <a:cubicBezTo>
                    <a:pt x="1269111" y="473012"/>
                    <a:pt x="1209485" y="371284"/>
                    <a:pt x="1128141" y="292894"/>
                  </a:cubicBezTo>
                  <a:cubicBezTo>
                    <a:pt x="1057561" y="224790"/>
                    <a:pt x="971836" y="175260"/>
                    <a:pt x="882110" y="135065"/>
                  </a:cubicBezTo>
                  <a:cubicBezTo>
                    <a:pt x="779907" y="89249"/>
                    <a:pt x="672560" y="54673"/>
                    <a:pt x="574929"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05" name="Freeform: Shape 1104">
              <a:extLst>
                <a:ext uri="{FF2B5EF4-FFF2-40B4-BE49-F238E27FC236}">
                  <a16:creationId xmlns:a16="http://schemas.microsoft.com/office/drawing/2014/main" id="{CFCAC004-4B7F-45C4-834A-116FD2D03F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53524"/>
              <a:ext cx="1650357" cy="4733534"/>
            </a:xfrm>
            <a:custGeom>
              <a:avLst/>
              <a:gdLst>
                <a:gd name="connsiteX0" fmla="*/ 0 w 919096"/>
                <a:gd name="connsiteY0" fmla="*/ 2636139 h 2636139"/>
                <a:gd name="connsiteX1" fmla="*/ 274415 w 919096"/>
                <a:gd name="connsiteY1" fmla="*/ 2218277 h 2636139"/>
                <a:gd name="connsiteX2" fmla="*/ 607981 w 919096"/>
                <a:gd name="connsiteY2" fmla="*/ 1655921 h 2636139"/>
                <a:gd name="connsiteX3" fmla="*/ 792290 w 919096"/>
                <a:gd name="connsiteY3" fmla="*/ 1163003 h 2636139"/>
                <a:gd name="connsiteX4" fmla="*/ 914400 w 919096"/>
                <a:gd name="connsiteY4" fmla="*/ 808863 h 2636139"/>
                <a:gd name="connsiteX5" fmla="*/ 847344 w 919096"/>
                <a:gd name="connsiteY5" fmla="*/ 516922 h 2636139"/>
                <a:gd name="connsiteX6" fmla="*/ 610362 w 919096"/>
                <a:gd name="connsiteY6" fmla="*/ 366141 h 2636139"/>
                <a:gd name="connsiteX7" fmla="*/ 361379 w 919096"/>
                <a:gd name="connsiteY7" fmla="*/ 222599 h 2636139"/>
                <a:gd name="connsiteX8" fmla="*/ 67056 w 919096"/>
                <a:gd name="connsiteY8" fmla="*/ 0 h 26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9096" h="2636139">
                  <a:moveTo>
                    <a:pt x="0" y="2636139"/>
                  </a:moveTo>
                  <a:cubicBezTo>
                    <a:pt x="0" y="2636139"/>
                    <a:pt x="162020" y="2392394"/>
                    <a:pt x="274415" y="2218277"/>
                  </a:cubicBezTo>
                  <a:cubicBezTo>
                    <a:pt x="392906" y="2034730"/>
                    <a:pt x="518732" y="1854994"/>
                    <a:pt x="607981" y="1655921"/>
                  </a:cubicBezTo>
                  <a:cubicBezTo>
                    <a:pt x="679799" y="1495806"/>
                    <a:pt x="726091" y="1325594"/>
                    <a:pt x="792290" y="1163003"/>
                  </a:cubicBezTo>
                  <a:cubicBezTo>
                    <a:pt x="839724" y="1046607"/>
                    <a:pt x="897922" y="933164"/>
                    <a:pt x="914400" y="808863"/>
                  </a:cubicBezTo>
                  <a:cubicBezTo>
                    <a:pt x="928116" y="705326"/>
                    <a:pt x="913543" y="596932"/>
                    <a:pt x="847344" y="516922"/>
                  </a:cubicBezTo>
                  <a:cubicBezTo>
                    <a:pt x="786956" y="444056"/>
                    <a:pt x="696087" y="407956"/>
                    <a:pt x="610362" y="366141"/>
                  </a:cubicBezTo>
                  <a:cubicBezTo>
                    <a:pt x="524161" y="324136"/>
                    <a:pt x="442722" y="273272"/>
                    <a:pt x="361379" y="222599"/>
                  </a:cubicBezTo>
                  <a:cubicBezTo>
                    <a:pt x="245459" y="150400"/>
                    <a:pt x="126968" y="121348"/>
                    <a:pt x="6705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06" name="Freeform: Shape 1105">
              <a:extLst>
                <a:ext uri="{FF2B5EF4-FFF2-40B4-BE49-F238E27FC236}">
                  <a16:creationId xmlns:a16="http://schemas.microsoft.com/office/drawing/2014/main" id="{D193C743-6F98-4322-B366-AD0353B10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379002"/>
              <a:ext cx="1123546" cy="4116271"/>
            </a:xfrm>
            <a:custGeom>
              <a:avLst/>
              <a:gdLst>
                <a:gd name="connsiteX0" fmla="*/ 0 w 625711"/>
                <a:gd name="connsiteY0" fmla="*/ 2292382 h 2292381"/>
                <a:gd name="connsiteX1" fmla="*/ 181070 w 625711"/>
                <a:gd name="connsiteY1" fmla="*/ 2019967 h 2292381"/>
                <a:gd name="connsiteX2" fmla="*/ 385000 w 625711"/>
                <a:gd name="connsiteY2" fmla="*/ 1640967 h 2292381"/>
                <a:gd name="connsiteX3" fmla="*/ 514255 w 625711"/>
                <a:gd name="connsiteY3" fmla="*/ 1376839 h 2292381"/>
                <a:gd name="connsiteX4" fmla="*/ 606171 w 625711"/>
                <a:gd name="connsiteY4" fmla="*/ 1015079 h 2292381"/>
                <a:gd name="connsiteX5" fmla="*/ 606171 w 625711"/>
                <a:gd name="connsiteY5" fmla="*/ 673418 h 2292381"/>
                <a:gd name="connsiteX6" fmla="*/ 485489 w 625711"/>
                <a:gd name="connsiteY6" fmla="*/ 475297 h 2292381"/>
                <a:gd name="connsiteX7" fmla="*/ 313182 w 625711"/>
                <a:gd name="connsiteY7" fmla="*/ 328898 h 2292381"/>
                <a:gd name="connsiteX8" fmla="*/ 173831 w 625711"/>
                <a:gd name="connsiteY8" fmla="*/ 189643 h 2292381"/>
                <a:gd name="connsiteX9" fmla="*/ 0 w 625711"/>
                <a:gd name="connsiteY9" fmla="*/ 0 h 229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5711" h="2292381">
                  <a:moveTo>
                    <a:pt x="0" y="2292382"/>
                  </a:moveTo>
                  <a:cubicBezTo>
                    <a:pt x="0" y="2292382"/>
                    <a:pt x="110776" y="2140363"/>
                    <a:pt x="181070" y="2019967"/>
                  </a:cubicBezTo>
                  <a:cubicBezTo>
                    <a:pt x="253460" y="1896047"/>
                    <a:pt x="318325" y="1768031"/>
                    <a:pt x="385000" y="1640967"/>
                  </a:cubicBezTo>
                  <a:cubicBezTo>
                    <a:pt x="430625" y="1554099"/>
                    <a:pt x="478536" y="1468184"/>
                    <a:pt x="514255" y="1376839"/>
                  </a:cubicBezTo>
                  <a:cubicBezTo>
                    <a:pt x="559689" y="1260634"/>
                    <a:pt x="585788" y="1138333"/>
                    <a:pt x="606171" y="1015079"/>
                  </a:cubicBezTo>
                  <a:cubicBezTo>
                    <a:pt x="625031" y="900779"/>
                    <a:pt x="638556" y="784003"/>
                    <a:pt x="606171" y="673418"/>
                  </a:cubicBezTo>
                  <a:cubicBezTo>
                    <a:pt x="584168" y="598075"/>
                    <a:pt x="540258" y="531590"/>
                    <a:pt x="485489" y="475297"/>
                  </a:cubicBezTo>
                  <a:cubicBezTo>
                    <a:pt x="432911" y="421195"/>
                    <a:pt x="369475" y="379095"/>
                    <a:pt x="313182" y="328898"/>
                  </a:cubicBezTo>
                  <a:cubicBezTo>
                    <a:pt x="264128" y="285179"/>
                    <a:pt x="219361" y="237077"/>
                    <a:pt x="173831" y="189643"/>
                  </a:cubicBezTo>
                  <a:cubicBezTo>
                    <a:pt x="109347" y="122111"/>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07" name="Freeform: Shape 1106">
              <a:extLst>
                <a:ext uri="{FF2B5EF4-FFF2-40B4-BE49-F238E27FC236}">
                  <a16:creationId xmlns:a16="http://schemas.microsoft.com/office/drawing/2014/main" id="{FD3C2310-33DE-4B73-A297-67D5721A8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798206"/>
              <a:ext cx="756945" cy="3350210"/>
            </a:xfrm>
            <a:custGeom>
              <a:avLst/>
              <a:gdLst>
                <a:gd name="connsiteX0" fmla="*/ 0 w 421548"/>
                <a:gd name="connsiteY0" fmla="*/ 0 h 1865756"/>
                <a:gd name="connsiteX1" fmla="*/ 258699 w 421548"/>
                <a:gd name="connsiteY1" fmla="*/ 330803 h 1865756"/>
                <a:gd name="connsiteX2" fmla="*/ 408051 w 421548"/>
                <a:gd name="connsiteY2" fmla="*/ 617887 h 1865756"/>
                <a:gd name="connsiteX3" fmla="*/ 408051 w 421548"/>
                <a:gd name="connsiteY3" fmla="*/ 910781 h 1865756"/>
                <a:gd name="connsiteX4" fmla="*/ 336233 w 421548"/>
                <a:gd name="connsiteY4" fmla="*/ 1269683 h 1865756"/>
                <a:gd name="connsiteX5" fmla="*/ 186881 w 421548"/>
                <a:gd name="connsiteY5" fmla="*/ 1582674 h 1865756"/>
                <a:gd name="connsiteX6" fmla="*/ 0 w 421548"/>
                <a:gd name="connsiteY6" fmla="*/ 1865757 h 1865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548" h="1865756">
                  <a:moveTo>
                    <a:pt x="0" y="0"/>
                  </a:moveTo>
                  <a:cubicBezTo>
                    <a:pt x="0" y="0"/>
                    <a:pt x="155734" y="188309"/>
                    <a:pt x="258699" y="330803"/>
                  </a:cubicBezTo>
                  <a:cubicBezTo>
                    <a:pt x="322517" y="419100"/>
                    <a:pt x="383096" y="512255"/>
                    <a:pt x="408051" y="617887"/>
                  </a:cubicBezTo>
                  <a:cubicBezTo>
                    <a:pt x="430625" y="713613"/>
                    <a:pt x="420815" y="812768"/>
                    <a:pt x="408051" y="910781"/>
                  </a:cubicBezTo>
                  <a:cubicBezTo>
                    <a:pt x="392240" y="1032129"/>
                    <a:pt x="376142" y="1154049"/>
                    <a:pt x="336233" y="1269683"/>
                  </a:cubicBezTo>
                  <a:cubicBezTo>
                    <a:pt x="298418" y="1379125"/>
                    <a:pt x="246412" y="1483138"/>
                    <a:pt x="186881" y="1582674"/>
                  </a:cubicBezTo>
                  <a:cubicBezTo>
                    <a:pt x="122777" y="1689640"/>
                    <a:pt x="0" y="1865757"/>
                    <a:pt x="0" y="1865757"/>
                  </a:cubicBezTo>
                </a:path>
              </a:pathLst>
            </a:custGeom>
            <a:noFill/>
            <a:ln w="9525" cap="rnd">
              <a:solidFill>
                <a:schemeClr val="accent2">
                  <a:alpha val="35000"/>
                </a:schemeClr>
              </a:solidFill>
              <a:prstDash val="lgDash"/>
              <a:round/>
            </a:ln>
          </p:spPr>
          <p:txBody>
            <a:bodyPr rtlCol="0" anchor="ctr"/>
            <a:lstStyle/>
            <a:p>
              <a:endParaRPr lang="en-US"/>
            </a:p>
          </p:txBody>
        </p:sp>
        <p:sp>
          <p:nvSpPr>
            <p:cNvPr id="1108" name="Freeform: Shape 1107">
              <a:extLst>
                <a:ext uri="{FF2B5EF4-FFF2-40B4-BE49-F238E27FC236}">
                  <a16:creationId xmlns:a16="http://schemas.microsoft.com/office/drawing/2014/main" id="{E78B8B6B-A236-4752-937C-83AF1C4EC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1247513"/>
              <a:ext cx="515229" cy="2438941"/>
            </a:xfrm>
            <a:custGeom>
              <a:avLst/>
              <a:gdLst>
                <a:gd name="connsiteX0" fmla="*/ 11621 w 286935"/>
                <a:gd name="connsiteY0" fmla="*/ 1358265 h 1358264"/>
                <a:gd name="connsiteX1" fmla="*/ 163830 w 286935"/>
                <a:gd name="connsiteY1" fmla="*/ 1157287 h 1358264"/>
                <a:gd name="connsiteX2" fmla="*/ 258604 w 286935"/>
                <a:gd name="connsiteY2" fmla="*/ 858679 h 1358264"/>
                <a:gd name="connsiteX3" fmla="*/ 284417 w 286935"/>
                <a:gd name="connsiteY3" fmla="*/ 577310 h 1358264"/>
                <a:gd name="connsiteX4" fmla="*/ 215456 w 286935"/>
                <a:gd name="connsiteY4" fmla="*/ 330422 h 1358264"/>
                <a:gd name="connsiteX5" fmla="*/ 0 w 286935"/>
                <a:gd name="connsiteY5" fmla="*/ 0 h 1358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935" h="1358264">
                  <a:moveTo>
                    <a:pt x="11621" y="1358265"/>
                  </a:moveTo>
                  <a:cubicBezTo>
                    <a:pt x="11621" y="1358265"/>
                    <a:pt x="104299" y="1269016"/>
                    <a:pt x="163830" y="1157287"/>
                  </a:cubicBezTo>
                  <a:cubicBezTo>
                    <a:pt x="213074" y="1064800"/>
                    <a:pt x="237458" y="961453"/>
                    <a:pt x="258604" y="858679"/>
                  </a:cubicBezTo>
                  <a:cubicBezTo>
                    <a:pt x="277749" y="765905"/>
                    <a:pt x="293180" y="671512"/>
                    <a:pt x="284417" y="577310"/>
                  </a:cubicBezTo>
                  <a:cubicBezTo>
                    <a:pt x="276511" y="491680"/>
                    <a:pt x="250412" y="409099"/>
                    <a:pt x="215456" y="330422"/>
                  </a:cubicBezTo>
                  <a:cubicBezTo>
                    <a:pt x="153353" y="190405"/>
                    <a:pt x="0" y="0"/>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09" name="Freeform: Shape 1108">
              <a:extLst>
                <a:ext uri="{FF2B5EF4-FFF2-40B4-BE49-F238E27FC236}">
                  <a16:creationId xmlns:a16="http://schemas.microsoft.com/office/drawing/2014/main" id="{416B9790-C202-4F5D-8BEC-130557782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103" y="1752232"/>
              <a:ext cx="300409" cy="1599679"/>
            </a:xfrm>
            <a:custGeom>
              <a:avLst/>
              <a:gdLst>
                <a:gd name="connsiteX0" fmla="*/ 0 w 167300"/>
                <a:gd name="connsiteY0" fmla="*/ 0 h 890873"/>
                <a:gd name="connsiteX1" fmla="*/ 143732 w 167300"/>
                <a:gd name="connsiteY1" fmla="*/ 233077 h 890873"/>
                <a:gd name="connsiteX2" fmla="*/ 160973 w 167300"/>
                <a:gd name="connsiteY2" fmla="*/ 482822 h 890873"/>
                <a:gd name="connsiteX3" fmla="*/ 0 w 167300"/>
                <a:gd name="connsiteY3" fmla="*/ 890873 h 890873"/>
              </a:gdLst>
              <a:ahLst/>
              <a:cxnLst>
                <a:cxn ang="0">
                  <a:pos x="connsiteX0" y="connsiteY0"/>
                </a:cxn>
                <a:cxn ang="0">
                  <a:pos x="connsiteX1" y="connsiteY1"/>
                </a:cxn>
                <a:cxn ang="0">
                  <a:pos x="connsiteX2" y="connsiteY2"/>
                </a:cxn>
                <a:cxn ang="0">
                  <a:pos x="connsiteX3" y="connsiteY3"/>
                </a:cxn>
              </a:cxnLst>
              <a:rect l="l" t="t" r="r" b="b"/>
              <a:pathLst>
                <a:path w="167300" h="890873">
                  <a:moveTo>
                    <a:pt x="0" y="0"/>
                  </a:moveTo>
                  <a:cubicBezTo>
                    <a:pt x="0" y="0"/>
                    <a:pt x="110585" y="127254"/>
                    <a:pt x="143732" y="233077"/>
                  </a:cubicBezTo>
                  <a:cubicBezTo>
                    <a:pt x="168974" y="313563"/>
                    <a:pt x="172593" y="399098"/>
                    <a:pt x="160973" y="482822"/>
                  </a:cubicBezTo>
                  <a:cubicBezTo>
                    <a:pt x="136970" y="655892"/>
                    <a:pt x="0" y="890873"/>
                    <a:pt x="0" y="890873"/>
                  </a:cubicBezTo>
                </a:path>
              </a:pathLst>
            </a:custGeom>
            <a:noFill/>
            <a:ln w="9525" cap="rnd">
              <a:solidFill>
                <a:schemeClr val="accent2">
                  <a:alpha val="35000"/>
                </a:schemeClr>
              </a:solidFill>
              <a:prstDash val="lgDash"/>
              <a:round/>
            </a:ln>
          </p:spPr>
          <p:txBody>
            <a:bodyPr rtlCol="0" anchor="ctr"/>
            <a:lstStyle/>
            <a:p>
              <a:endParaRPr lang="en-US"/>
            </a:p>
          </p:txBody>
        </p:sp>
        <p:sp>
          <p:nvSpPr>
            <p:cNvPr id="1110" name="Freeform: Shape 1109">
              <a:extLst>
                <a:ext uri="{FF2B5EF4-FFF2-40B4-BE49-F238E27FC236}">
                  <a16:creationId xmlns:a16="http://schemas.microsoft.com/office/drawing/2014/main" id="{FE0884AE-BEEF-4D8B-B59B-1EFC91429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131253" y="14016"/>
              <a:ext cx="5523537" cy="3012568"/>
            </a:xfrm>
            <a:custGeom>
              <a:avLst/>
              <a:gdLst>
                <a:gd name="connsiteX0" fmla="*/ 3076099 w 3076098"/>
                <a:gd name="connsiteY0" fmla="*/ 12287 h 1677721"/>
                <a:gd name="connsiteX1" fmla="*/ 3054287 w 3076098"/>
                <a:gd name="connsiteY1" fmla="*/ 609029 h 1677721"/>
                <a:gd name="connsiteX2" fmla="*/ 3054287 w 3076098"/>
                <a:gd name="connsiteY2" fmla="*/ 824770 h 1677721"/>
                <a:gd name="connsiteX3" fmla="*/ 3002375 w 3076098"/>
                <a:gd name="connsiteY3" fmla="*/ 1158240 h 1677721"/>
                <a:gd name="connsiteX4" fmla="*/ 2945797 w 3076098"/>
                <a:gd name="connsiteY4" fmla="*/ 1277112 h 1677721"/>
                <a:gd name="connsiteX5" fmla="*/ 2706815 w 3076098"/>
                <a:gd name="connsiteY5" fmla="*/ 1492853 h 1677721"/>
                <a:gd name="connsiteX6" fmla="*/ 2451735 w 3076098"/>
                <a:gd name="connsiteY6" fmla="*/ 1618583 h 1677721"/>
                <a:gd name="connsiteX7" fmla="*/ 2128457 w 3076098"/>
                <a:gd name="connsiteY7" fmla="*/ 1677448 h 1677721"/>
                <a:gd name="connsiteX8" fmla="*/ 1672495 w 3076098"/>
                <a:gd name="connsiteY8" fmla="*/ 1505522 h 1677721"/>
                <a:gd name="connsiteX9" fmla="*/ 1445038 w 3076098"/>
                <a:gd name="connsiteY9" fmla="*/ 1230916 h 1677721"/>
                <a:gd name="connsiteX10" fmla="*/ 1381506 w 3076098"/>
                <a:gd name="connsiteY10" fmla="*/ 1044035 h 1677721"/>
                <a:gd name="connsiteX11" fmla="*/ 1260253 w 3076098"/>
                <a:gd name="connsiteY11" fmla="*/ 837533 h 1677721"/>
                <a:gd name="connsiteX12" fmla="*/ 1108520 w 3076098"/>
                <a:gd name="connsiteY12" fmla="*/ 772954 h 1677721"/>
                <a:gd name="connsiteX13" fmla="*/ 955358 w 3076098"/>
                <a:gd name="connsiteY13" fmla="*/ 751427 h 1677721"/>
                <a:gd name="connsiteX14" fmla="*/ 763810 w 3076098"/>
                <a:gd name="connsiteY14" fmla="*/ 764762 h 1677721"/>
                <a:gd name="connsiteX15" fmla="*/ 651224 w 3076098"/>
                <a:gd name="connsiteY15" fmla="*/ 728186 h 1677721"/>
                <a:gd name="connsiteX16" fmla="*/ 510730 w 3076098"/>
                <a:gd name="connsiteY16" fmla="*/ 587788 h 1677721"/>
                <a:gd name="connsiteX17" fmla="*/ 323183 w 3076098"/>
                <a:gd name="connsiteY17" fmla="*/ 353187 h 1677721"/>
                <a:gd name="connsiteX18" fmla="*/ 0 w 3076098"/>
                <a:gd name="connsiteY18" fmla="*/ 0 h 167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76098" h="1677721">
                  <a:moveTo>
                    <a:pt x="3076099" y="12287"/>
                  </a:moveTo>
                  <a:cubicBezTo>
                    <a:pt x="3069336" y="183071"/>
                    <a:pt x="3053525" y="438150"/>
                    <a:pt x="3054287" y="609029"/>
                  </a:cubicBezTo>
                  <a:cubicBezTo>
                    <a:pt x="3054572" y="680942"/>
                    <a:pt x="3056477" y="752856"/>
                    <a:pt x="3054287" y="824770"/>
                  </a:cubicBezTo>
                  <a:cubicBezTo>
                    <a:pt x="3050858" y="937832"/>
                    <a:pt x="3038285" y="1051084"/>
                    <a:pt x="3002375" y="1158240"/>
                  </a:cubicBezTo>
                  <a:cubicBezTo>
                    <a:pt x="2988374" y="1200055"/>
                    <a:pt x="2969895" y="1240155"/>
                    <a:pt x="2945797" y="1277112"/>
                  </a:cubicBezTo>
                  <a:cubicBezTo>
                    <a:pt x="2886742" y="1367885"/>
                    <a:pt x="2798636" y="1434846"/>
                    <a:pt x="2706815" y="1492853"/>
                  </a:cubicBezTo>
                  <a:cubicBezTo>
                    <a:pt x="2626424" y="1543717"/>
                    <a:pt x="2541080" y="1586103"/>
                    <a:pt x="2451735" y="1618583"/>
                  </a:cubicBezTo>
                  <a:cubicBezTo>
                    <a:pt x="2347817" y="1656398"/>
                    <a:pt x="2238851" y="1680591"/>
                    <a:pt x="2128457" y="1677448"/>
                  </a:cubicBezTo>
                  <a:cubicBezTo>
                    <a:pt x="1962436" y="1672781"/>
                    <a:pt x="1804702" y="1606677"/>
                    <a:pt x="1672495" y="1505522"/>
                  </a:cubicBezTo>
                  <a:cubicBezTo>
                    <a:pt x="1576483" y="1432084"/>
                    <a:pt x="1493520" y="1341501"/>
                    <a:pt x="1445038" y="1230916"/>
                  </a:cubicBezTo>
                  <a:cubicBezTo>
                    <a:pt x="1418653" y="1170623"/>
                    <a:pt x="1401794" y="1106710"/>
                    <a:pt x="1381506" y="1044035"/>
                  </a:cubicBezTo>
                  <a:cubicBezTo>
                    <a:pt x="1356360" y="966026"/>
                    <a:pt x="1324261" y="887730"/>
                    <a:pt x="1260253" y="837533"/>
                  </a:cubicBezTo>
                  <a:cubicBezTo>
                    <a:pt x="1216628" y="803243"/>
                    <a:pt x="1162717" y="786194"/>
                    <a:pt x="1108520" y="772954"/>
                  </a:cubicBezTo>
                  <a:cubicBezTo>
                    <a:pt x="1058228" y="760667"/>
                    <a:pt x="1007078" y="750570"/>
                    <a:pt x="955358" y="751427"/>
                  </a:cubicBezTo>
                  <a:cubicBezTo>
                    <a:pt x="891064" y="752475"/>
                    <a:pt x="827818" y="770001"/>
                    <a:pt x="763810" y="764762"/>
                  </a:cubicBezTo>
                  <a:cubicBezTo>
                    <a:pt x="723995" y="761524"/>
                    <a:pt x="685514" y="748760"/>
                    <a:pt x="651224" y="728186"/>
                  </a:cubicBezTo>
                  <a:cubicBezTo>
                    <a:pt x="594074" y="693896"/>
                    <a:pt x="552545" y="639985"/>
                    <a:pt x="510730" y="587788"/>
                  </a:cubicBezTo>
                  <a:cubicBezTo>
                    <a:pt x="448151" y="509683"/>
                    <a:pt x="384524" y="432245"/>
                    <a:pt x="323183" y="353187"/>
                  </a:cubicBezTo>
                  <a:cubicBezTo>
                    <a:pt x="246221" y="253937"/>
                    <a:pt x="94202" y="82868"/>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11" name="Freeform: Shape 1110">
              <a:extLst>
                <a:ext uri="{FF2B5EF4-FFF2-40B4-BE49-F238E27FC236}">
                  <a16:creationId xmlns:a16="http://schemas.microsoft.com/office/drawing/2014/main" id="{3DC19431-34DB-4F62-A4D8-ED38ECCB9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87455" y="75587"/>
              <a:ext cx="4681672" cy="2637228"/>
            </a:xfrm>
            <a:custGeom>
              <a:avLst/>
              <a:gdLst>
                <a:gd name="connsiteX0" fmla="*/ 2568321 w 2607257"/>
                <a:gd name="connsiteY0" fmla="*/ 18002 h 1468691"/>
                <a:gd name="connsiteX1" fmla="*/ 2590609 w 2607257"/>
                <a:gd name="connsiteY1" fmla="*/ 258509 h 1468691"/>
                <a:gd name="connsiteX2" fmla="*/ 2606802 w 2607257"/>
                <a:gd name="connsiteY2" fmla="*/ 563118 h 1468691"/>
                <a:gd name="connsiteX3" fmla="*/ 2587181 w 2607257"/>
                <a:gd name="connsiteY3" fmla="*/ 910400 h 1468691"/>
                <a:gd name="connsiteX4" fmla="*/ 2568702 w 2607257"/>
                <a:gd name="connsiteY4" fmla="*/ 1001554 h 1468691"/>
                <a:gd name="connsiteX5" fmla="*/ 2407063 w 2607257"/>
                <a:gd name="connsiteY5" fmla="*/ 1262348 h 1468691"/>
                <a:gd name="connsiteX6" fmla="*/ 2211896 w 2607257"/>
                <a:gd name="connsiteY6" fmla="*/ 1390078 h 1468691"/>
                <a:gd name="connsiteX7" fmla="*/ 1936623 w 2607257"/>
                <a:gd name="connsiteY7" fmla="*/ 1466660 h 1468691"/>
                <a:gd name="connsiteX8" fmla="*/ 1749933 w 2607257"/>
                <a:gd name="connsiteY8" fmla="*/ 1447514 h 1468691"/>
                <a:gd name="connsiteX9" fmla="*/ 1594295 w 2607257"/>
                <a:gd name="connsiteY9" fmla="*/ 1351788 h 1468691"/>
                <a:gd name="connsiteX10" fmla="*/ 1512951 w 2607257"/>
                <a:gd name="connsiteY10" fmla="*/ 1227392 h 1468691"/>
                <a:gd name="connsiteX11" fmla="*/ 1500949 w 2607257"/>
                <a:gd name="connsiteY11" fmla="*/ 992886 h 1468691"/>
                <a:gd name="connsiteX12" fmla="*/ 1541621 w 2607257"/>
                <a:gd name="connsiteY12" fmla="*/ 803910 h 1468691"/>
                <a:gd name="connsiteX13" fmla="*/ 1541621 w 2607257"/>
                <a:gd name="connsiteY13" fmla="*/ 665131 h 1468691"/>
                <a:gd name="connsiteX14" fmla="*/ 1429131 w 2607257"/>
                <a:gd name="connsiteY14" fmla="*/ 526352 h 1468691"/>
                <a:gd name="connsiteX15" fmla="*/ 1163383 w 2607257"/>
                <a:gd name="connsiteY15" fmla="*/ 449771 h 1468691"/>
                <a:gd name="connsiteX16" fmla="*/ 811530 w 2607257"/>
                <a:gd name="connsiteY16" fmla="*/ 406718 h 1468691"/>
                <a:gd name="connsiteX17" fmla="*/ 574548 w 2607257"/>
                <a:gd name="connsiteY17" fmla="*/ 354044 h 1468691"/>
                <a:gd name="connsiteX18" fmla="*/ 284893 w 2607257"/>
                <a:gd name="connsiteY18" fmla="*/ 224885 h 1468691"/>
                <a:gd name="connsiteX19" fmla="*/ 0 w 2607257"/>
                <a:gd name="connsiteY19" fmla="*/ 0 h 146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07257" h="1468691">
                  <a:moveTo>
                    <a:pt x="2568321" y="18002"/>
                  </a:moveTo>
                  <a:cubicBezTo>
                    <a:pt x="2574989" y="70009"/>
                    <a:pt x="2587752" y="206121"/>
                    <a:pt x="2590609" y="258509"/>
                  </a:cubicBezTo>
                  <a:cubicBezTo>
                    <a:pt x="2596134" y="360045"/>
                    <a:pt x="2604707" y="461486"/>
                    <a:pt x="2606802" y="563118"/>
                  </a:cubicBezTo>
                  <a:cubicBezTo>
                    <a:pt x="2609088" y="679228"/>
                    <a:pt x="2602802" y="795338"/>
                    <a:pt x="2587181" y="910400"/>
                  </a:cubicBezTo>
                  <a:cubicBezTo>
                    <a:pt x="2582990" y="941165"/>
                    <a:pt x="2577274" y="971645"/>
                    <a:pt x="2568702" y="1001554"/>
                  </a:cubicBezTo>
                  <a:cubicBezTo>
                    <a:pt x="2540222" y="1101471"/>
                    <a:pt x="2482501" y="1190816"/>
                    <a:pt x="2407063" y="1262348"/>
                  </a:cubicBezTo>
                  <a:cubicBezTo>
                    <a:pt x="2350294" y="1316165"/>
                    <a:pt x="2283047" y="1357313"/>
                    <a:pt x="2211896" y="1390078"/>
                  </a:cubicBezTo>
                  <a:cubicBezTo>
                    <a:pt x="2124742" y="1430179"/>
                    <a:pt x="2032159" y="1458754"/>
                    <a:pt x="1936623" y="1466660"/>
                  </a:cubicBezTo>
                  <a:cubicBezTo>
                    <a:pt x="1873567" y="1471898"/>
                    <a:pt x="1809845" y="1467517"/>
                    <a:pt x="1749933" y="1447514"/>
                  </a:cubicBezTo>
                  <a:cubicBezTo>
                    <a:pt x="1691449" y="1428083"/>
                    <a:pt x="1638109" y="1395222"/>
                    <a:pt x="1594295" y="1351788"/>
                  </a:cubicBezTo>
                  <a:cubicBezTo>
                    <a:pt x="1558576" y="1316450"/>
                    <a:pt x="1530001" y="1274540"/>
                    <a:pt x="1512951" y="1227392"/>
                  </a:cubicBezTo>
                  <a:cubicBezTo>
                    <a:pt x="1485900" y="1152811"/>
                    <a:pt x="1487519" y="1071467"/>
                    <a:pt x="1500949" y="992886"/>
                  </a:cubicBezTo>
                  <a:cubicBezTo>
                    <a:pt x="1511808" y="929354"/>
                    <a:pt x="1529810" y="867251"/>
                    <a:pt x="1541621" y="803910"/>
                  </a:cubicBezTo>
                  <a:cubicBezTo>
                    <a:pt x="1550194" y="757714"/>
                    <a:pt x="1554194" y="710279"/>
                    <a:pt x="1541621" y="665131"/>
                  </a:cubicBezTo>
                  <a:cubicBezTo>
                    <a:pt x="1525143" y="605981"/>
                    <a:pt x="1481233" y="559403"/>
                    <a:pt x="1429131" y="526352"/>
                  </a:cubicBezTo>
                  <a:cubicBezTo>
                    <a:pt x="1350455" y="476536"/>
                    <a:pt x="1256157" y="461772"/>
                    <a:pt x="1163383" y="449771"/>
                  </a:cubicBezTo>
                  <a:cubicBezTo>
                    <a:pt x="1046131" y="434626"/>
                    <a:pt x="928306" y="424720"/>
                    <a:pt x="811530" y="406718"/>
                  </a:cubicBezTo>
                  <a:cubicBezTo>
                    <a:pt x="731425" y="394335"/>
                    <a:pt x="652081" y="377571"/>
                    <a:pt x="574548" y="354044"/>
                  </a:cubicBezTo>
                  <a:cubicBezTo>
                    <a:pt x="472916" y="323279"/>
                    <a:pt x="375094" y="280702"/>
                    <a:pt x="284893" y="224885"/>
                  </a:cubicBezTo>
                  <a:cubicBezTo>
                    <a:pt x="181832" y="161068"/>
                    <a:pt x="90868" y="80296"/>
                    <a:pt x="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12" name="Freeform: Shape 1111">
              <a:extLst>
                <a:ext uri="{FF2B5EF4-FFF2-40B4-BE49-F238E27FC236}">
                  <a16:creationId xmlns:a16="http://schemas.microsoft.com/office/drawing/2014/main" id="{5BF5735E-2BC7-4236-B830-616EBBBC7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10305" y="31802"/>
              <a:ext cx="3763077" cy="2110194"/>
            </a:xfrm>
            <a:custGeom>
              <a:avLst/>
              <a:gdLst>
                <a:gd name="connsiteX0" fmla="*/ 1950434 w 2095685"/>
                <a:gd name="connsiteY0" fmla="*/ 0 h 1175182"/>
                <a:gd name="connsiteX1" fmla="*/ 2077307 w 2095685"/>
                <a:gd name="connsiteY1" fmla="*/ 479108 h 1175182"/>
                <a:gd name="connsiteX2" fmla="*/ 2089309 w 2095685"/>
                <a:gd name="connsiteY2" fmla="*/ 826008 h 1175182"/>
                <a:gd name="connsiteX3" fmla="*/ 1987582 w 2095685"/>
                <a:gd name="connsiteY3" fmla="*/ 1101185 h 1175182"/>
                <a:gd name="connsiteX4" fmla="*/ 1818037 w 2095685"/>
                <a:gd name="connsiteY4" fmla="*/ 1173004 h 1175182"/>
                <a:gd name="connsiteX5" fmla="*/ 1694402 w 2095685"/>
                <a:gd name="connsiteY5" fmla="*/ 1157097 h 1175182"/>
                <a:gd name="connsiteX6" fmla="*/ 1594676 w 2095685"/>
                <a:gd name="connsiteY6" fmla="*/ 1013555 h 1175182"/>
                <a:gd name="connsiteX7" fmla="*/ 1664494 w 2095685"/>
                <a:gd name="connsiteY7" fmla="*/ 790289 h 1175182"/>
                <a:gd name="connsiteX8" fmla="*/ 1684401 w 2095685"/>
                <a:gd name="connsiteY8" fmla="*/ 527114 h 1175182"/>
                <a:gd name="connsiteX9" fmla="*/ 1550765 w 2095685"/>
                <a:gd name="connsiteY9" fmla="*/ 343662 h 1175182"/>
                <a:gd name="connsiteX10" fmla="*/ 1315402 w 2095685"/>
                <a:gd name="connsiteY10" fmla="*/ 265938 h 1175182"/>
                <a:gd name="connsiteX11" fmla="*/ 876586 w 2095685"/>
                <a:gd name="connsiteY11" fmla="*/ 200120 h 1175182"/>
                <a:gd name="connsiteX12" fmla="*/ 591312 w 2095685"/>
                <a:gd name="connsiteY12" fmla="*/ 186119 h 1175182"/>
                <a:gd name="connsiteX13" fmla="*/ 0 w 2095685"/>
                <a:gd name="connsiteY13" fmla="*/ 16669 h 117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5685" h="1175182">
                  <a:moveTo>
                    <a:pt x="1950434" y="0"/>
                  </a:moveTo>
                  <a:cubicBezTo>
                    <a:pt x="1973485" y="77629"/>
                    <a:pt x="2063115" y="399383"/>
                    <a:pt x="2077307" y="479108"/>
                  </a:cubicBezTo>
                  <a:cubicBezTo>
                    <a:pt x="2097786" y="593693"/>
                    <a:pt x="2100167" y="710089"/>
                    <a:pt x="2089309" y="826008"/>
                  </a:cubicBezTo>
                  <a:cubicBezTo>
                    <a:pt x="2079784" y="927545"/>
                    <a:pt x="2061401" y="1032891"/>
                    <a:pt x="1987582" y="1101185"/>
                  </a:cubicBezTo>
                  <a:cubicBezTo>
                    <a:pt x="1941481" y="1143762"/>
                    <a:pt x="1880616" y="1165670"/>
                    <a:pt x="1818037" y="1173004"/>
                  </a:cubicBezTo>
                  <a:cubicBezTo>
                    <a:pt x="1775746" y="1177957"/>
                    <a:pt x="1732693" y="1175195"/>
                    <a:pt x="1694402" y="1157097"/>
                  </a:cubicBezTo>
                  <a:cubicBezTo>
                    <a:pt x="1638110" y="1130427"/>
                    <a:pt x="1600295" y="1075373"/>
                    <a:pt x="1594676" y="1013555"/>
                  </a:cubicBezTo>
                  <a:cubicBezTo>
                    <a:pt x="1587532" y="934879"/>
                    <a:pt x="1635633" y="864870"/>
                    <a:pt x="1664494" y="790289"/>
                  </a:cubicBezTo>
                  <a:cubicBezTo>
                    <a:pt x="1696974" y="706279"/>
                    <a:pt x="1708594" y="613791"/>
                    <a:pt x="1684401" y="527114"/>
                  </a:cubicBezTo>
                  <a:cubicBezTo>
                    <a:pt x="1663351" y="451580"/>
                    <a:pt x="1616488" y="386620"/>
                    <a:pt x="1550765" y="343662"/>
                  </a:cubicBezTo>
                  <a:cubicBezTo>
                    <a:pt x="1480947" y="298133"/>
                    <a:pt x="1397508" y="282131"/>
                    <a:pt x="1315402" y="265938"/>
                  </a:cubicBezTo>
                  <a:cubicBezTo>
                    <a:pt x="1170051" y="237173"/>
                    <a:pt x="1024128" y="212027"/>
                    <a:pt x="876586" y="200120"/>
                  </a:cubicBezTo>
                  <a:cubicBezTo>
                    <a:pt x="781717" y="192500"/>
                    <a:pt x="686276" y="193643"/>
                    <a:pt x="591312" y="186119"/>
                  </a:cubicBezTo>
                  <a:cubicBezTo>
                    <a:pt x="465296" y="176213"/>
                    <a:pt x="160211" y="193453"/>
                    <a:pt x="0" y="16669"/>
                  </a:cubicBezTo>
                </a:path>
              </a:pathLst>
            </a:custGeom>
            <a:noFill/>
            <a:ln w="9525" cap="rnd">
              <a:solidFill>
                <a:schemeClr val="accent2">
                  <a:alpha val="35000"/>
                </a:schemeClr>
              </a:solidFill>
              <a:prstDash val="lgDash"/>
              <a:round/>
            </a:ln>
          </p:spPr>
          <p:txBody>
            <a:bodyPr rtlCol="0" anchor="ctr"/>
            <a:lstStyle/>
            <a:p>
              <a:endParaRPr lang="en-US"/>
            </a:p>
          </p:txBody>
        </p:sp>
      </p:grpSp>
      <p:grpSp>
        <p:nvGrpSpPr>
          <p:cNvPr id="1114" name="Bottom Right">
            <a:extLst>
              <a:ext uri="{FF2B5EF4-FFF2-40B4-BE49-F238E27FC236}">
                <a16:creationId xmlns:a16="http://schemas.microsoft.com/office/drawing/2014/main" id="{83664CB5-2BA0-493E-BEC5-BACF868A12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1115" name="Freeform: Shape 1114">
              <a:extLst>
                <a:ext uri="{FF2B5EF4-FFF2-40B4-BE49-F238E27FC236}">
                  <a16:creationId xmlns:a16="http://schemas.microsoft.com/office/drawing/2014/main" id="{44DC3445-FC3D-4F90-BC75-AD8EDD18A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grpSp>
          <p:nvGrpSpPr>
            <p:cNvPr id="1116" name="Graphic 157">
              <a:extLst>
                <a:ext uri="{FF2B5EF4-FFF2-40B4-BE49-F238E27FC236}">
                  <a16:creationId xmlns:a16="http://schemas.microsoft.com/office/drawing/2014/main" id="{70D6C503-0ABE-48A7-BA0B-D5A26B558B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1118" name="Freeform: Shape 1117">
                <a:extLst>
                  <a:ext uri="{FF2B5EF4-FFF2-40B4-BE49-F238E27FC236}">
                    <a16:creationId xmlns:a16="http://schemas.microsoft.com/office/drawing/2014/main" id="{6DEB1DC4-C3A0-4645-B456-02A9FFA2C9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19" name="Freeform: Shape 1118">
                <a:extLst>
                  <a:ext uri="{FF2B5EF4-FFF2-40B4-BE49-F238E27FC236}">
                    <a16:creationId xmlns:a16="http://schemas.microsoft.com/office/drawing/2014/main" id="{2ECF4175-31D6-4A9B-87A4-4C29667497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20" name="Freeform: Shape 1119">
                <a:extLst>
                  <a:ext uri="{FF2B5EF4-FFF2-40B4-BE49-F238E27FC236}">
                    <a16:creationId xmlns:a16="http://schemas.microsoft.com/office/drawing/2014/main" id="{508D2906-75CA-4435-A320-08EBBA06B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21" name="Freeform: Shape 1120">
                <a:extLst>
                  <a:ext uri="{FF2B5EF4-FFF2-40B4-BE49-F238E27FC236}">
                    <a16:creationId xmlns:a16="http://schemas.microsoft.com/office/drawing/2014/main" id="{51B8B373-782A-4568-BDF3-093F398F1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22" name="Freeform: Shape 1121">
                <a:extLst>
                  <a:ext uri="{FF2B5EF4-FFF2-40B4-BE49-F238E27FC236}">
                    <a16:creationId xmlns:a16="http://schemas.microsoft.com/office/drawing/2014/main" id="{707C3AD9-7FDD-480C-91FF-0D3A977DF2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23" name="Freeform: Shape 1122">
                <a:extLst>
                  <a:ext uri="{FF2B5EF4-FFF2-40B4-BE49-F238E27FC236}">
                    <a16:creationId xmlns:a16="http://schemas.microsoft.com/office/drawing/2014/main" id="{A8EF16B5-D539-41A0-9FDE-164CE88FE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1124" name="Freeform: Shape 1123">
                <a:extLst>
                  <a:ext uri="{FF2B5EF4-FFF2-40B4-BE49-F238E27FC236}">
                    <a16:creationId xmlns:a16="http://schemas.microsoft.com/office/drawing/2014/main" id="{92FFF8CB-E294-4944-A954-FC2866B255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1117" name="Freeform: Shape 1116">
              <a:extLst>
                <a:ext uri="{FF2B5EF4-FFF2-40B4-BE49-F238E27FC236}">
                  <a16:creationId xmlns:a16="http://schemas.microsoft.com/office/drawing/2014/main" id="{B2CD3167-A8E1-4652-8AFE-0E5D9A90CC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5920C69-56CC-348B-C040-54B34B58F601}"/>
              </a:ext>
            </a:extLst>
          </p:cNvPr>
          <p:cNvSpPr>
            <a:spLocks noGrp="1"/>
          </p:cNvSpPr>
          <p:nvPr>
            <p:ph type="title"/>
          </p:nvPr>
        </p:nvSpPr>
        <p:spPr>
          <a:xfrm>
            <a:off x="1198181" y="559814"/>
            <a:ext cx="9988166" cy="819058"/>
          </a:xfrm>
        </p:spPr>
        <p:txBody>
          <a:bodyPr vert="horz" lIns="91440" tIns="45720" rIns="91440" bIns="45720" rtlCol="0" anchor="b">
            <a:normAutofit fontScale="90000"/>
          </a:bodyPr>
          <a:lstStyle/>
          <a:p>
            <a:pPr algn="ctr"/>
            <a:r>
              <a:rPr lang="en-US" sz="6000" dirty="0"/>
              <a:t>T</a:t>
            </a:r>
            <a:r>
              <a:rPr lang="en-US" sz="6000" kern="1200" dirty="0">
                <a:latin typeface="+mj-lt"/>
                <a:ea typeface="+mj-ea"/>
                <a:cs typeface="+mj-cs"/>
              </a:rPr>
              <a:t>IME SERIES ANALYSIS</a:t>
            </a:r>
          </a:p>
        </p:txBody>
      </p:sp>
      <p:pic>
        <p:nvPicPr>
          <p:cNvPr id="6" name="Content Placeholder 5" descr="A graph showing a suicide rate&#10;&#10;Description automatically generated">
            <a:extLst>
              <a:ext uri="{FF2B5EF4-FFF2-40B4-BE49-F238E27FC236}">
                <a16:creationId xmlns:a16="http://schemas.microsoft.com/office/drawing/2014/main" id="{A01AC4BD-6715-24BC-1D8C-CA2B553ECAAE}"/>
              </a:ext>
            </a:extLst>
          </p:cNvPr>
          <p:cNvPicPr>
            <a:picLocks noGrp="1" noChangeAspect="1"/>
          </p:cNvPicPr>
          <p:nvPr>
            <p:ph idx="1"/>
          </p:nvPr>
        </p:nvPicPr>
        <p:blipFill>
          <a:blip r:embed="rId2"/>
          <a:stretch>
            <a:fillRect/>
          </a:stretch>
        </p:blipFill>
        <p:spPr>
          <a:xfrm>
            <a:off x="2005013" y="1636126"/>
            <a:ext cx="8188325" cy="4088986"/>
          </a:xfrm>
        </p:spPr>
      </p:pic>
    </p:spTree>
    <p:extLst>
      <p:ext uri="{BB962C8B-B14F-4D97-AF65-F5344CB8AC3E}">
        <p14:creationId xmlns:p14="http://schemas.microsoft.com/office/powerpoint/2010/main" val="3622101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7892D-B01C-ED79-4E06-91971212FCE1}"/>
              </a:ext>
            </a:extLst>
          </p:cNvPr>
          <p:cNvSpPr>
            <a:spLocks noGrp="1"/>
          </p:cNvSpPr>
          <p:nvPr>
            <p:ph type="title"/>
          </p:nvPr>
        </p:nvSpPr>
        <p:spPr>
          <a:xfrm>
            <a:off x="838200" y="365126"/>
            <a:ext cx="10515600" cy="486930"/>
          </a:xfrm>
        </p:spPr>
        <p:txBody>
          <a:bodyPr>
            <a:normAutofit fontScale="90000"/>
          </a:bodyPr>
          <a:lstStyle/>
          <a:p>
            <a:r>
              <a:rPr lang="en-US" dirty="0"/>
              <a:t>CONCLUSION</a:t>
            </a:r>
          </a:p>
        </p:txBody>
      </p:sp>
      <p:sp>
        <p:nvSpPr>
          <p:cNvPr id="3" name="Content Placeholder 2">
            <a:extLst>
              <a:ext uri="{FF2B5EF4-FFF2-40B4-BE49-F238E27FC236}">
                <a16:creationId xmlns:a16="http://schemas.microsoft.com/office/drawing/2014/main" id="{D14B7865-0869-5282-3C01-7EC6F4DBB9AF}"/>
              </a:ext>
            </a:extLst>
          </p:cNvPr>
          <p:cNvSpPr>
            <a:spLocks noGrp="1"/>
          </p:cNvSpPr>
          <p:nvPr>
            <p:ph idx="1"/>
          </p:nvPr>
        </p:nvSpPr>
        <p:spPr>
          <a:xfrm>
            <a:off x="838200" y="852056"/>
            <a:ext cx="10515600" cy="5324907"/>
          </a:xfrm>
        </p:spPr>
        <p:txBody>
          <a:bodyPr>
            <a:normAutofit/>
          </a:bodyPr>
          <a:lstStyle/>
          <a:p>
            <a:pPr>
              <a:buFont typeface="Arial" panose="020B0604020202020204" pitchFamily="34" charset="0"/>
              <a:buChar char="•"/>
            </a:pPr>
            <a:r>
              <a:rPr lang="en-US" sz="1800" b="0" i="0" u="none" strike="noStrike" dirty="0">
                <a:solidFill>
                  <a:schemeClr val="tx1"/>
                </a:solidFill>
                <a:effectLst/>
                <a:latin typeface="+mj-lt"/>
              </a:rPr>
              <a:t>Males consistently have a threefold higher suicide rate than females.</a:t>
            </a:r>
          </a:p>
          <a:p>
            <a:pPr>
              <a:buFont typeface="Arial" panose="020B0604020202020204" pitchFamily="34" charset="0"/>
              <a:buChar char="•"/>
            </a:pPr>
            <a:r>
              <a:rPr lang="en-US" sz="1800" b="0" i="0" u="none" strike="noStrike" dirty="0">
                <a:solidFill>
                  <a:schemeClr val="tx1"/>
                </a:solidFill>
                <a:effectLst/>
                <a:latin typeface="+mj-lt"/>
              </a:rPr>
              <a:t>Suicide rates increase with age. Generational trends show the G.I. generation facing higher rates pre-2000, while Generation X and Millennials see incremental rises post-independence.</a:t>
            </a:r>
          </a:p>
          <a:p>
            <a:pPr>
              <a:buFont typeface="Arial" panose="020B0604020202020204" pitchFamily="34" charset="0"/>
              <a:buChar char="•"/>
            </a:pPr>
            <a:r>
              <a:rPr lang="en-US" sz="1800" b="0" i="0" u="none" strike="noStrike" dirty="0">
                <a:solidFill>
                  <a:schemeClr val="tx1"/>
                </a:solidFill>
                <a:effectLst/>
                <a:latin typeface="+mj-lt"/>
              </a:rPr>
              <a:t>Top suicide rate countries, post-Soviet Union disintegration, suggest complex socio-economic influences. GDP per capita alone doesn't explain rates.</a:t>
            </a:r>
          </a:p>
          <a:p>
            <a:pPr>
              <a:buFont typeface="Arial" panose="020B0604020202020204" pitchFamily="34" charset="0"/>
              <a:buChar char="•"/>
            </a:pPr>
            <a:r>
              <a:rPr lang="en-US" sz="1800" b="0" i="0" u="none" strike="noStrike" dirty="0">
                <a:solidFill>
                  <a:schemeClr val="tx1"/>
                </a:solidFill>
                <a:effectLst/>
                <a:latin typeface="+mj-lt"/>
              </a:rPr>
              <a:t>The global suicide rate is intricately linked to national GDP per capita, age dynamics—particularly the higher rates among the elderly—and societal pressures, emphasizing the need for holistic approaches to reduce rates and build a healthier, more supportive world</a:t>
            </a:r>
            <a:r>
              <a:rPr lang="en-US" sz="1600" b="0" i="0" u="none" strike="noStrike" dirty="0">
                <a:solidFill>
                  <a:schemeClr val="tx1"/>
                </a:solidFill>
                <a:effectLst/>
                <a:latin typeface="+mj-lt"/>
              </a:rPr>
              <a:t>.</a:t>
            </a:r>
          </a:p>
          <a:p>
            <a:pPr>
              <a:buFont typeface="Arial" panose="020B0604020202020204" pitchFamily="34" charset="0"/>
              <a:buChar char="•"/>
            </a:pPr>
            <a:r>
              <a:rPr lang="en-US" sz="1800" b="0" i="0" u="none" strike="noStrike" dirty="0">
                <a:solidFill>
                  <a:schemeClr val="tx1"/>
                </a:solidFill>
                <a:effectLst/>
                <a:latin typeface="+mj-lt"/>
              </a:rPr>
              <a:t>Addressing economic challenges, supporting the elderly, and tackling societal pressures are crucial. The goal extends beyond rate reduction to building a resilient and compassionate society.</a:t>
            </a:r>
          </a:p>
          <a:p>
            <a:pPr>
              <a:buFont typeface="Arial" panose="020B0604020202020204" pitchFamily="34" charset="0"/>
              <a:buChar char="•"/>
            </a:pPr>
            <a:endParaRPr lang="en-US" sz="1600" dirty="0">
              <a:solidFill>
                <a:schemeClr val="tx1"/>
              </a:solidFill>
              <a:latin typeface="+mj-lt"/>
            </a:endParaRPr>
          </a:p>
        </p:txBody>
      </p:sp>
    </p:spTree>
    <p:extLst>
      <p:ext uri="{BB962C8B-B14F-4D97-AF65-F5344CB8AC3E}">
        <p14:creationId xmlns:p14="http://schemas.microsoft.com/office/powerpoint/2010/main" val="30192162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5B4C4-CDFF-5168-824B-F548540BBE74}"/>
              </a:ext>
            </a:extLst>
          </p:cNvPr>
          <p:cNvSpPr>
            <a:spLocks noGrp="1"/>
          </p:cNvSpPr>
          <p:nvPr>
            <p:ph type="title"/>
          </p:nvPr>
        </p:nvSpPr>
        <p:spPr>
          <a:xfrm>
            <a:off x="838200" y="365126"/>
            <a:ext cx="10515600" cy="611620"/>
          </a:xfrm>
        </p:spPr>
        <p:txBody>
          <a:bodyPr>
            <a:normAutofit fontScale="90000"/>
          </a:bodyPr>
          <a:lstStyle/>
          <a:p>
            <a:r>
              <a:rPr lang="en-US" dirty="0"/>
              <a:t>REFERENCES</a:t>
            </a:r>
          </a:p>
        </p:txBody>
      </p:sp>
      <p:sp>
        <p:nvSpPr>
          <p:cNvPr id="3" name="Content Placeholder 2">
            <a:extLst>
              <a:ext uri="{FF2B5EF4-FFF2-40B4-BE49-F238E27FC236}">
                <a16:creationId xmlns:a16="http://schemas.microsoft.com/office/drawing/2014/main" id="{B66783B3-AAFA-78C1-313F-FC097F0BEF31}"/>
              </a:ext>
            </a:extLst>
          </p:cNvPr>
          <p:cNvSpPr>
            <a:spLocks noGrp="1"/>
          </p:cNvSpPr>
          <p:nvPr>
            <p:ph idx="1"/>
          </p:nvPr>
        </p:nvSpPr>
        <p:spPr>
          <a:xfrm>
            <a:off x="838200" y="1153391"/>
            <a:ext cx="10515600" cy="5023572"/>
          </a:xfrm>
        </p:spPr>
        <p:txBody>
          <a:bodyPr/>
          <a:lstStyle/>
          <a:p>
            <a:pPr marL="0" marR="0" indent="0" algn="just">
              <a:lnSpc>
                <a:spcPct val="107000"/>
              </a:lnSpc>
              <a:spcBef>
                <a:spcPts val="0"/>
              </a:spcBef>
              <a:spcAft>
                <a:spcPts val="800"/>
              </a:spcAft>
              <a:buNone/>
            </a:pPr>
            <a:r>
              <a:rPr lang="en-IN"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2"/>
              </a:rPr>
              <a:t>https://www.cdc.gov/suicide/suicide-data-statistics.html</a:t>
            </a:r>
            <a:r>
              <a:rPr lang="en-IN" sz="1800" kern="100" dirty="0">
                <a:effectLst/>
                <a:latin typeface="Calibri" panose="020F0502020204030204" pitchFamily="34" charset="0"/>
                <a:ea typeface="Calibri" panose="020F0502020204030204" pitchFamily="34" charset="0"/>
                <a:cs typeface="Calibri" panose="020F0502020204030204" pitchFamily="34"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800"/>
              </a:spcAft>
              <a:buNone/>
            </a:pPr>
            <a:r>
              <a:rPr lang="en-IN"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3"/>
              </a:rPr>
              <a:t>https://catalog.data.gov/dataset?tags=suicide</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800"/>
              </a:spcAft>
              <a:buNone/>
            </a:pPr>
            <a:r>
              <a:rPr lang="en-IN"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4"/>
              </a:rPr>
              <a:t>https://www.researchgate.net/publication/20917681_Time-series_analyses_of_the_American_suicide_rate</a:t>
            </a:r>
            <a:endParaRPr lang="en-US" sz="1800" u="sng" kern="100" dirty="0">
              <a:solidFill>
                <a:srgbClr val="0563C1"/>
              </a:solidFill>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800"/>
              </a:spcAft>
              <a:buNone/>
            </a:pPr>
            <a:r>
              <a:rPr lang="en-IN"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rPr>
              <a:t>https://www.cdc.gov/surveillance/blogs-stories/Suicide-Trends.html</a:t>
            </a:r>
            <a:r>
              <a:rPr lang="en-IN" sz="1800" kern="100" dirty="0">
                <a:effectLst/>
                <a:latin typeface="Calibri" panose="020F0502020204030204" pitchFamily="34" charset="0"/>
                <a:ea typeface="Calibri" panose="020F0502020204030204" pitchFamily="34" charset="0"/>
                <a:cs typeface="Calibri" panose="020F0502020204030204" pitchFamily="34"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800"/>
              </a:spcAft>
              <a:buNone/>
            </a:pPr>
            <a:r>
              <a:rPr lang="en-IN"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rPr>
              <a:t>https://data.oecd.org/healthstat/suicide-rates.htm</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800"/>
              </a:spcAft>
              <a:buNone/>
            </a:pPr>
            <a:r>
              <a:rPr lang="en-IN"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7"/>
              </a:rPr>
              <a:t>https://www.kaggle.com/code/dornani/a-classification-analysis-on-suicide-data</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107000"/>
              </a:lnSpc>
              <a:spcBef>
                <a:spcPts val="0"/>
              </a:spcBef>
              <a:spcAft>
                <a:spcPts val="800"/>
              </a:spcAft>
              <a:buNone/>
            </a:pPr>
            <a:r>
              <a:rPr lang="en-IN" sz="1800" u="sng" kern="100"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8"/>
              </a:rPr>
              <a:t>https://medium.com/analytics-vidhya/exploratory-data-analysis-eda-in-python-on-suicide-rates-33da65855add</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96804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AB4E1-A830-2745-74A3-7543169BD03A}"/>
              </a:ext>
            </a:extLst>
          </p:cNvPr>
          <p:cNvSpPr>
            <a:spLocks noGrp="1"/>
          </p:cNvSpPr>
          <p:nvPr>
            <p:ph type="title"/>
          </p:nvPr>
        </p:nvSpPr>
        <p:spPr>
          <a:xfrm>
            <a:off x="838200" y="365125"/>
            <a:ext cx="10515600" cy="549275"/>
          </a:xfrm>
        </p:spPr>
        <p:txBody>
          <a:bodyPr>
            <a:normAutofit fontScale="90000"/>
          </a:bodyPr>
          <a:lstStyle/>
          <a:p>
            <a:r>
              <a:rPr lang="en-US" dirty="0"/>
              <a:t>ACKNOWLEDGEMENT</a:t>
            </a:r>
          </a:p>
        </p:txBody>
      </p:sp>
      <p:sp>
        <p:nvSpPr>
          <p:cNvPr id="3" name="Content Placeholder 2">
            <a:extLst>
              <a:ext uri="{FF2B5EF4-FFF2-40B4-BE49-F238E27FC236}">
                <a16:creationId xmlns:a16="http://schemas.microsoft.com/office/drawing/2014/main" id="{1B7C7FD4-49A3-39BE-617A-18ACDB0483A8}"/>
              </a:ext>
            </a:extLst>
          </p:cNvPr>
          <p:cNvSpPr>
            <a:spLocks noGrp="1"/>
          </p:cNvSpPr>
          <p:nvPr>
            <p:ph idx="1"/>
          </p:nvPr>
        </p:nvSpPr>
        <p:spPr>
          <a:xfrm>
            <a:off x="838200" y="1080655"/>
            <a:ext cx="10515600" cy="5096308"/>
          </a:xfrm>
        </p:spPr>
        <p:txBody>
          <a:bodyPr>
            <a:normAutofit/>
          </a:bodyPr>
          <a:lstStyle/>
          <a:p>
            <a:pPr marL="0" indent="0">
              <a:buNone/>
            </a:pPr>
            <a:r>
              <a:rPr lang="en-US" sz="1800" b="1" dirty="0">
                <a:solidFill>
                  <a:schemeClr val="tx1"/>
                </a:solidFill>
                <a:latin typeface="+mj-lt"/>
                <a:cs typeface="Times New Roman" panose="02020603050405020304" pitchFamily="18" charset="0"/>
              </a:rPr>
              <a:t>Prof. </a:t>
            </a:r>
            <a:r>
              <a:rPr lang="en-US" sz="1800" b="1" dirty="0" err="1">
                <a:solidFill>
                  <a:schemeClr val="tx1"/>
                </a:solidFill>
                <a:latin typeface="+mj-lt"/>
                <a:cs typeface="Times New Roman" panose="02020603050405020304" pitchFamily="18" charset="0"/>
              </a:rPr>
              <a:t>Lindi</a:t>
            </a:r>
            <a:r>
              <a:rPr lang="en-US" sz="1800" b="1" dirty="0">
                <a:solidFill>
                  <a:schemeClr val="tx1"/>
                </a:solidFill>
                <a:latin typeface="+mj-lt"/>
                <a:cs typeface="Times New Roman" panose="02020603050405020304" pitchFamily="18" charset="0"/>
              </a:rPr>
              <a:t> Liao, PhD</a:t>
            </a:r>
          </a:p>
          <a:p>
            <a:pPr marL="0" indent="0">
              <a:buNone/>
            </a:pPr>
            <a:r>
              <a:rPr lang="en-US" sz="1800" b="1" dirty="0">
                <a:solidFill>
                  <a:schemeClr val="tx1"/>
                </a:solidFill>
                <a:latin typeface="+mj-lt"/>
                <a:cs typeface="Times New Roman" panose="02020603050405020304" pitchFamily="18" charset="0"/>
              </a:rPr>
              <a:t>George Mason University Department of Data Analytics Engineering</a:t>
            </a:r>
          </a:p>
          <a:p>
            <a:pPr marL="0" indent="0">
              <a:buNone/>
            </a:pPr>
            <a:r>
              <a:rPr lang="en-US" sz="1800" b="1" dirty="0">
                <a:solidFill>
                  <a:schemeClr val="tx1"/>
                </a:solidFill>
                <a:latin typeface="+mj-lt"/>
                <a:cs typeface="Times New Roman" panose="02020603050405020304" pitchFamily="18" charset="0"/>
              </a:rPr>
              <a:t>George Mason University Research Library</a:t>
            </a:r>
          </a:p>
          <a:p>
            <a:pPr marL="0" indent="0">
              <a:buNone/>
            </a:pPr>
            <a:r>
              <a:rPr lang="en-US" sz="1800" b="1" dirty="0" err="1">
                <a:solidFill>
                  <a:schemeClr val="tx1"/>
                </a:solidFill>
                <a:latin typeface="+mj-lt"/>
                <a:cs typeface="Times New Roman" panose="02020603050405020304" pitchFamily="18" charset="0"/>
              </a:rPr>
              <a:t>Neelima</a:t>
            </a:r>
            <a:r>
              <a:rPr lang="en-US" sz="1800" b="1" dirty="0">
                <a:solidFill>
                  <a:schemeClr val="tx1"/>
                </a:solidFill>
                <a:latin typeface="+mj-lt"/>
                <a:cs typeface="Times New Roman" panose="02020603050405020304" pitchFamily="18" charset="0"/>
              </a:rPr>
              <a:t> </a:t>
            </a:r>
            <a:r>
              <a:rPr lang="en-US" sz="1800" b="1" dirty="0" err="1">
                <a:solidFill>
                  <a:schemeClr val="tx1"/>
                </a:solidFill>
                <a:latin typeface="+mj-lt"/>
                <a:cs typeface="Times New Roman" panose="02020603050405020304" pitchFamily="18" charset="0"/>
              </a:rPr>
              <a:t>palleboina</a:t>
            </a:r>
            <a:r>
              <a:rPr lang="en-US" sz="1800" b="1" dirty="0">
                <a:solidFill>
                  <a:schemeClr val="tx1"/>
                </a:solidFill>
                <a:latin typeface="+mj-lt"/>
                <a:cs typeface="Times New Roman" panose="02020603050405020304" pitchFamily="18" charset="0"/>
              </a:rPr>
              <a:t> – G01398688</a:t>
            </a:r>
          </a:p>
          <a:p>
            <a:pPr marL="0" indent="0">
              <a:buNone/>
            </a:pPr>
            <a:r>
              <a:rPr lang="en-US" sz="1800" b="1">
                <a:solidFill>
                  <a:schemeClr val="tx1"/>
                </a:solidFill>
                <a:latin typeface="+mj-lt"/>
                <a:cs typeface="Times New Roman" panose="02020603050405020304" pitchFamily="18" charset="0"/>
              </a:rPr>
              <a:t>Krishna Reddy – G01398102</a:t>
            </a:r>
            <a:endParaRPr lang="en-US" sz="1800" b="1" dirty="0">
              <a:solidFill>
                <a:schemeClr val="tx1"/>
              </a:solidFill>
              <a:latin typeface="+mj-lt"/>
              <a:cs typeface="Times New Roman" panose="02020603050405020304" pitchFamily="18" charset="0"/>
            </a:endParaRPr>
          </a:p>
          <a:p>
            <a:pPr marL="0" indent="0">
              <a:buNone/>
            </a:pPr>
            <a:endParaRPr lang="en-US" sz="2800" dirty="0">
              <a:solidFill>
                <a:srgbClr val="FFFFFF"/>
              </a:solidFill>
            </a:endParaRPr>
          </a:p>
          <a:p>
            <a:pPr marL="0" indent="0">
              <a:buNone/>
            </a:pPr>
            <a:endParaRPr lang="en-US" dirty="0"/>
          </a:p>
        </p:txBody>
      </p:sp>
    </p:spTree>
    <p:extLst>
      <p:ext uri="{BB962C8B-B14F-4D97-AF65-F5344CB8AC3E}">
        <p14:creationId xmlns:p14="http://schemas.microsoft.com/office/powerpoint/2010/main" val="2596054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602C7-AB6D-440C-8BD5-7484F680364E}"/>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816319F4-3F40-DF11-6D62-DBF9515BB870}"/>
              </a:ext>
            </a:extLst>
          </p:cNvPr>
          <p:cNvSpPr>
            <a:spLocks noGrp="1"/>
          </p:cNvSpPr>
          <p:nvPr>
            <p:ph idx="1"/>
          </p:nvPr>
        </p:nvSpPr>
        <p:spPr>
          <a:xfrm>
            <a:off x="271895" y="1839191"/>
            <a:ext cx="11648210" cy="4767984"/>
          </a:xfrm>
        </p:spPr>
        <p:txBody>
          <a:bodyPr>
            <a:noAutofit/>
          </a:bodyPr>
          <a:lstStyle/>
          <a:p>
            <a:pPr marL="0" indent="0">
              <a:buNone/>
            </a:pPr>
            <a:r>
              <a:rPr lang="en-US" sz="1200" b="1" dirty="0">
                <a:latin typeface="+mj-lt"/>
              </a:rPr>
              <a:t>PUBLIC HEALTH SIGNIFICANCE:</a:t>
            </a:r>
          </a:p>
          <a:p>
            <a:pPr marL="0" indent="0">
              <a:buNone/>
            </a:pPr>
            <a:r>
              <a:rPr lang="en-US" sz="1200" b="1" dirty="0">
                <a:latin typeface="+mj-lt"/>
              </a:rPr>
              <a:t>Insight into Complexity : </a:t>
            </a:r>
            <a:r>
              <a:rPr lang="en-US" sz="1200" dirty="0">
                <a:latin typeface="+mj-lt"/>
              </a:rPr>
              <a:t>Analyzing suicide rates provides crucial insights into the multifaceted nature of suicide, aiding in comprehension of its intricate causes and contributing factors.</a:t>
            </a:r>
          </a:p>
          <a:p>
            <a:pPr marL="0" indent="0" algn="l">
              <a:buNone/>
            </a:pPr>
            <a:r>
              <a:rPr lang="en-US" sz="1200" b="1" dirty="0">
                <a:latin typeface="+mj-lt"/>
              </a:rPr>
              <a:t>Customized Preventive Measures:  </a:t>
            </a:r>
            <a:r>
              <a:rPr lang="en-US" sz="1200" dirty="0">
                <a:latin typeface="+mj-lt"/>
              </a:rPr>
              <a:t>This analysis informs the development of targeted and effective preventive measures, tailored to the unique needs and vulnerabilities of specific populations</a:t>
            </a:r>
            <a:r>
              <a:rPr lang="en-US" sz="1200" b="1" dirty="0">
                <a:latin typeface="+mj-lt"/>
              </a:rPr>
              <a:t>.</a:t>
            </a:r>
          </a:p>
          <a:p>
            <a:pPr marL="0" indent="0" algn="l">
              <a:buNone/>
            </a:pPr>
            <a:r>
              <a:rPr lang="en-US" sz="1200" b="1" dirty="0">
                <a:latin typeface="+mj-lt"/>
              </a:rPr>
              <a:t>High-Risk Population Identification : </a:t>
            </a:r>
            <a:r>
              <a:rPr lang="en-US" sz="1200" dirty="0">
                <a:latin typeface="+mj-lt"/>
              </a:rPr>
              <a:t>By identifying high-risk demographics, such as age groups, genders, and socio-economic strata, public health officials can prioritize and tailor interventions.</a:t>
            </a:r>
          </a:p>
          <a:p>
            <a:pPr marL="0" indent="0" algn="l">
              <a:buNone/>
            </a:pPr>
            <a:endParaRPr lang="en-US" sz="1200" dirty="0">
              <a:latin typeface="+mj-lt"/>
            </a:endParaRPr>
          </a:p>
          <a:p>
            <a:pPr marL="0" indent="0" algn="l">
              <a:buNone/>
            </a:pPr>
            <a:r>
              <a:rPr lang="en-US" sz="1200" b="1" dirty="0">
                <a:latin typeface="+mj-lt"/>
              </a:rPr>
              <a:t>TARGETED ANALYSIS SCOPE:</a:t>
            </a:r>
          </a:p>
          <a:p>
            <a:pPr marL="0" indent="0" algn="l">
              <a:buNone/>
            </a:pPr>
            <a:r>
              <a:rPr lang="en-US" sz="1200" b="1" dirty="0">
                <a:latin typeface="+mj-lt"/>
              </a:rPr>
              <a:t>Demographic Focus:  </a:t>
            </a:r>
            <a:r>
              <a:rPr lang="en-US" sz="1200" dirty="0">
                <a:latin typeface="+mj-lt"/>
              </a:rPr>
              <a:t>The analysis goes beyond overall rates, examining specific demographics like sex, race, Hispanic origin, and age, facilitating a nuanced understanding of suicide dynamics</a:t>
            </a:r>
            <a:r>
              <a:rPr lang="en-US" sz="1200" b="1" dirty="0">
                <a:latin typeface="+mj-lt"/>
              </a:rPr>
              <a:t>.</a:t>
            </a:r>
          </a:p>
          <a:p>
            <a:pPr marL="0" indent="0" algn="l">
              <a:buNone/>
            </a:pPr>
            <a:r>
              <a:rPr lang="en-US" sz="1200" b="1" dirty="0">
                <a:latin typeface="+mj-lt"/>
              </a:rPr>
              <a:t>Temporal Understanding:  </a:t>
            </a:r>
            <a:r>
              <a:rPr lang="en-US" sz="1200" dirty="0">
                <a:latin typeface="+mj-lt"/>
              </a:rPr>
              <a:t>A temporal analysis helps in recognizing trends and changes in suicide rates over time, critical for adapting interventions to evolving circumstances.</a:t>
            </a:r>
          </a:p>
          <a:p>
            <a:pPr marL="0" indent="0" algn="l">
              <a:buNone/>
            </a:pPr>
            <a:r>
              <a:rPr lang="en-US" sz="1200" b="1" dirty="0">
                <a:latin typeface="+mj-lt"/>
              </a:rPr>
              <a:t>Global Insight: </a:t>
            </a:r>
            <a:r>
              <a:rPr lang="en-US" sz="1200" dirty="0">
                <a:latin typeface="+mj-lt"/>
              </a:rPr>
              <a:t>Covering a wide global spectrum, the analysis offers a comprehensive view, enabling the development of strategies adaptable to diverse cultural and socio-economic contexts.</a:t>
            </a:r>
          </a:p>
        </p:txBody>
      </p:sp>
    </p:spTree>
    <p:extLst>
      <p:ext uri="{BB962C8B-B14F-4D97-AF65-F5344CB8AC3E}">
        <p14:creationId xmlns:p14="http://schemas.microsoft.com/office/powerpoint/2010/main" val="3279372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202C7-6D56-96F4-1348-A391390D4387}"/>
              </a:ext>
            </a:extLst>
          </p:cNvPr>
          <p:cNvSpPr>
            <a:spLocks noGrp="1"/>
          </p:cNvSpPr>
          <p:nvPr>
            <p:ph type="title"/>
          </p:nvPr>
        </p:nvSpPr>
        <p:spPr/>
        <p:txBody>
          <a:bodyPr/>
          <a:lstStyle/>
          <a:p>
            <a:pPr algn="ctr"/>
            <a:r>
              <a:rPr lang="en-US" dirty="0"/>
              <a:t>OBJECTIVE</a:t>
            </a:r>
          </a:p>
        </p:txBody>
      </p:sp>
      <p:sp>
        <p:nvSpPr>
          <p:cNvPr id="3" name="Content Placeholder 2">
            <a:extLst>
              <a:ext uri="{FF2B5EF4-FFF2-40B4-BE49-F238E27FC236}">
                <a16:creationId xmlns:a16="http://schemas.microsoft.com/office/drawing/2014/main" id="{52D6E207-4FF5-5822-68DB-9DB1B73528F0}"/>
              </a:ext>
            </a:extLst>
          </p:cNvPr>
          <p:cNvSpPr>
            <a:spLocks noGrp="1"/>
          </p:cNvSpPr>
          <p:nvPr>
            <p:ph idx="1"/>
          </p:nvPr>
        </p:nvSpPr>
        <p:spPr/>
        <p:txBody>
          <a:bodyPr>
            <a:normAutofit fontScale="62500" lnSpcReduction="20000"/>
          </a:bodyPr>
          <a:lstStyle/>
          <a:p>
            <a:pPr marL="0" indent="0">
              <a:buNone/>
            </a:pPr>
            <a:r>
              <a:rPr lang="en-US" b="1" dirty="0">
                <a:latin typeface="+mj-lt"/>
              </a:rPr>
              <a:t>PRIMARY OBJECTIVE:</a:t>
            </a:r>
          </a:p>
          <a:p>
            <a:pPr marL="0" indent="0">
              <a:buNone/>
            </a:pPr>
            <a:r>
              <a:rPr lang="en-US" dirty="0">
                <a:latin typeface="+mj-lt"/>
              </a:rPr>
              <a:t>Conduct a comprehensive analysis of suicide patterns and causes globally.</a:t>
            </a:r>
          </a:p>
          <a:p>
            <a:endParaRPr lang="en-US" dirty="0">
              <a:latin typeface="+mj-lt"/>
            </a:endParaRPr>
          </a:p>
          <a:p>
            <a:pPr marL="0" indent="0">
              <a:buNone/>
            </a:pPr>
            <a:r>
              <a:rPr lang="en-US" b="1" dirty="0">
                <a:latin typeface="+mj-lt"/>
              </a:rPr>
              <a:t>INSIGHT GENERATION:</a:t>
            </a:r>
          </a:p>
          <a:p>
            <a:pPr marL="0" indent="0">
              <a:buNone/>
            </a:pPr>
            <a:r>
              <a:rPr lang="en-US" dirty="0">
                <a:latin typeface="+mj-lt"/>
              </a:rPr>
              <a:t>Gain critical insights into the primary factors contributing to higher suicide rates.</a:t>
            </a:r>
          </a:p>
          <a:p>
            <a:pPr marL="0" indent="0">
              <a:buNone/>
            </a:pPr>
            <a:endParaRPr lang="en-US" dirty="0">
              <a:latin typeface="+mj-lt"/>
            </a:endParaRPr>
          </a:p>
          <a:p>
            <a:pPr marL="0" indent="0">
              <a:buNone/>
            </a:pPr>
            <a:r>
              <a:rPr lang="en-US" b="1" dirty="0">
                <a:latin typeface="+mj-lt"/>
              </a:rPr>
              <a:t>SOCIO-ECONOMIC ANALYSIS:</a:t>
            </a:r>
          </a:p>
          <a:p>
            <a:pPr marL="0" indent="0">
              <a:buNone/>
            </a:pPr>
            <a:r>
              <a:rPr lang="en-US" dirty="0">
                <a:latin typeface="+mj-lt"/>
              </a:rPr>
              <a:t>Investigate the potential impact of a country's GDP on suicide rates.</a:t>
            </a:r>
          </a:p>
          <a:p>
            <a:endParaRPr lang="en-US" dirty="0">
              <a:latin typeface="+mj-lt"/>
            </a:endParaRPr>
          </a:p>
          <a:p>
            <a:pPr marL="0" indent="0">
              <a:buNone/>
            </a:pPr>
            <a:r>
              <a:rPr lang="en-US" b="1" dirty="0">
                <a:latin typeface="+mj-lt"/>
              </a:rPr>
              <a:t>REGIONAL AND AGE-SPECIFIC EXPLORATION</a:t>
            </a:r>
            <a:r>
              <a:rPr lang="en-US" dirty="0">
                <a:latin typeface="+mj-lt"/>
              </a:rPr>
              <a:t>:</a:t>
            </a:r>
          </a:p>
          <a:p>
            <a:pPr marL="0" indent="0">
              <a:buNone/>
            </a:pPr>
            <a:r>
              <a:rPr lang="en-US" dirty="0">
                <a:latin typeface="+mj-lt"/>
              </a:rPr>
              <a:t>Explore variations in suicide rates across regions and conduct age-specific analyses.</a:t>
            </a:r>
          </a:p>
        </p:txBody>
      </p:sp>
    </p:spTree>
    <p:extLst>
      <p:ext uri="{BB962C8B-B14F-4D97-AF65-F5344CB8AC3E}">
        <p14:creationId xmlns:p14="http://schemas.microsoft.com/office/powerpoint/2010/main" val="1694432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92E03-6580-35CD-619D-184554F3F084}"/>
              </a:ext>
            </a:extLst>
          </p:cNvPr>
          <p:cNvSpPr>
            <a:spLocks noGrp="1"/>
          </p:cNvSpPr>
          <p:nvPr>
            <p:ph type="title"/>
          </p:nvPr>
        </p:nvSpPr>
        <p:spPr/>
        <p:txBody>
          <a:bodyPr/>
          <a:lstStyle/>
          <a:p>
            <a:pPr algn="ctr"/>
            <a:r>
              <a:rPr lang="en-US" dirty="0"/>
              <a:t>DATASET</a:t>
            </a:r>
          </a:p>
        </p:txBody>
      </p:sp>
      <p:sp>
        <p:nvSpPr>
          <p:cNvPr id="3" name="Content Placeholder 2">
            <a:extLst>
              <a:ext uri="{FF2B5EF4-FFF2-40B4-BE49-F238E27FC236}">
                <a16:creationId xmlns:a16="http://schemas.microsoft.com/office/drawing/2014/main" id="{C7D0820C-8146-F049-8E96-35FF9F8BA742}"/>
              </a:ext>
            </a:extLst>
          </p:cNvPr>
          <p:cNvSpPr>
            <a:spLocks noGrp="1"/>
          </p:cNvSpPr>
          <p:nvPr>
            <p:ph idx="1"/>
          </p:nvPr>
        </p:nvSpPr>
        <p:spPr/>
        <p:txBody>
          <a:bodyPr>
            <a:normAutofit/>
          </a:bodyPr>
          <a:lstStyle/>
          <a:p>
            <a:pPr algn="l">
              <a:buFont typeface="Arial" panose="020B0604020202020204" pitchFamily="34" charset="0"/>
              <a:buChar char="•"/>
            </a:pPr>
            <a:r>
              <a:rPr lang="en-US" sz="1800" b="0" i="0" u="none" strike="noStrike" dirty="0">
                <a:solidFill>
                  <a:schemeClr val="tx1"/>
                </a:solidFill>
                <a:effectLst/>
                <a:latin typeface="+mj-lt"/>
              </a:rPr>
              <a:t>The dataset is a comprehensive collection of suicide-related information spanning a significant timeframe, from 1985 to 2016, offering a broad view of global suicide trends.</a:t>
            </a:r>
          </a:p>
          <a:p>
            <a:pPr algn="l">
              <a:buFont typeface="Arial" panose="020B0604020202020204" pitchFamily="34" charset="0"/>
              <a:buChar char="•"/>
            </a:pPr>
            <a:r>
              <a:rPr lang="en-US" sz="1800" b="0" i="0" u="none" strike="noStrike" dirty="0">
                <a:solidFill>
                  <a:schemeClr val="tx1"/>
                </a:solidFill>
                <a:effectLst/>
                <a:latin typeface="+mj-lt"/>
              </a:rPr>
              <a:t>Each row in the dataset represents a unique instance, providing details about suicides in various countries across different years.</a:t>
            </a:r>
          </a:p>
          <a:p>
            <a:pPr algn="l">
              <a:buFont typeface="Arial" panose="020B0604020202020204" pitchFamily="34" charset="0"/>
              <a:buChar char="•"/>
            </a:pPr>
            <a:r>
              <a:rPr lang="en-US" sz="1800" b="0" i="0" u="none" strike="noStrike" dirty="0">
                <a:solidFill>
                  <a:schemeClr val="tx1"/>
                </a:solidFill>
                <a:effectLst/>
                <a:latin typeface="+mj-lt"/>
              </a:rPr>
              <a:t>Beyond capturing the raw numbers of suicides, the dataset includes additional information, such as population figures, GDP metrics, and demographic categorizations like age and gender.</a:t>
            </a:r>
          </a:p>
          <a:p>
            <a:pPr>
              <a:buFont typeface="Arial" panose="020B0604020202020204" pitchFamily="34" charset="0"/>
              <a:buChar char="•"/>
            </a:pPr>
            <a:r>
              <a:rPr lang="en-US" sz="1800" b="0" i="0" u="none" strike="noStrike" dirty="0">
                <a:solidFill>
                  <a:schemeClr val="tx1"/>
                </a:solidFill>
                <a:effectLst/>
                <a:latin typeface="+mj-lt"/>
              </a:rPr>
              <a:t>The dataset comprises 11 columns and 27,821 rows, organized in alphabetical order of countries.</a:t>
            </a:r>
          </a:p>
          <a:p>
            <a:pPr algn="l">
              <a:buFont typeface="Arial" panose="020B0604020202020204" pitchFamily="34" charset="0"/>
              <a:buChar char="•"/>
            </a:pPr>
            <a:endParaRPr lang="en-US" sz="1800" b="0" i="0" u="none" strike="noStrike" dirty="0">
              <a:solidFill>
                <a:schemeClr val="tx1"/>
              </a:solidFill>
              <a:effectLst/>
              <a:latin typeface="+mj-lt"/>
            </a:endParaRPr>
          </a:p>
          <a:p>
            <a:pPr marL="0" indent="0">
              <a:buNone/>
            </a:pPr>
            <a:endParaRPr lang="en-US" dirty="0"/>
          </a:p>
        </p:txBody>
      </p:sp>
    </p:spTree>
    <p:extLst>
      <p:ext uri="{BB962C8B-B14F-4D97-AF65-F5344CB8AC3E}">
        <p14:creationId xmlns:p14="http://schemas.microsoft.com/office/powerpoint/2010/main" val="1551281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671A0-C2EB-14E5-2A56-A0FDF56C2DDA}"/>
              </a:ext>
            </a:extLst>
          </p:cNvPr>
          <p:cNvSpPr>
            <a:spLocks noGrp="1"/>
          </p:cNvSpPr>
          <p:nvPr>
            <p:ph type="title"/>
          </p:nvPr>
        </p:nvSpPr>
        <p:spPr/>
        <p:txBody>
          <a:bodyPr/>
          <a:lstStyle/>
          <a:p>
            <a:pPr algn="ctr"/>
            <a:r>
              <a:rPr lang="en-US" dirty="0"/>
              <a:t>DATASET</a:t>
            </a:r>
          </a:p>
        </p:txBody>
      </p:sp>
      <p:pic>
        <p:nvPicPr>
          <p:cNvPr id="4" name="Content Placeholder 3" descr="A table with numbers and numbers&#10;&#10;Description automatically generated">
            <a:extLst>
              <a:ext uri="{FF2B5EF4-FFF2-40B4-BE49-F238E27FC236}">
                <a16:creationId xmlns:a16="http://schemas.microsoft.com/office/drawing/2014/main" id="{6A755F2B-FD2B-9068-4298-8CA7C001E8AB}"/>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9382" y="1524000"/>
            <a:ext cx="11748654" cy="5112327"/>
          </a:xfrm>
          <a:prstGeom prst="rect">
            <a:avLst/>
          </a:prstGeom>
        </p:spPr>
      </p:pic>
    </p:spTree>
    <p:extLst>
      <p:ext uri="{BB962C8B-B14F-4D97-AF65-F5344CB8AC3E}">
        <p14:creationId xmlns:p14="http://schemas.microsoft.com/office/powerpoint/2010/main" val="242367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A8B2C-0B05-686A-B018-41B50FD1A065}"/>
              </a:ext>
            </a:extLst>
          </p:cNvPr>
          <p:cNvSpPr>
            <a:spLocks noGrp="1"/>
          </p:cNvSpPr>
          <p:nvPr>
            <p:ph type="title"/>
          </p:nvPr>
        </p:nvSpPr>
        <p:spPr/>
        <p:txBody>
          <a:bodyPr/>
          <a:lstStyle/>
          <a:p>
            <a:pPr algn="ctr"/>
            <a:r>
              <a:rPr lang="en-US" dirty="0"/>
              <a:t>WORKING SYSTEM</a:t>
            </a:r>
          </a:p>
        </p:txBody>
      </p:sp>
      <p:sp>
        <p:nvSpPr>
          <p:cNvPr id="3" name="Content Placeholder 2">
            <a:extLst>
              <a:ext uri="{FF2B5EF4-FFF2-40B4-BE49-F238E27FC236}">
                <a16:creationId xmlns:a16="http://schemas.microsoft.com/office/drawing/2014/main" id="{D4A227B4-AB7B-4BAB-6B73-54234123095E}"/>
              </a:ext>
            </a:extLst>
          </p:cNvPr>
          <p:cNvSpPr>
            <a:spLocks noGrp="1"/>
          </p:cNvSpPr>
          <p:nvPr>
            <p:ph idx="1"/>
          </p:nvPr>
        </p:nvSpPr>
        <p:spPr/>
        <p:txBody>
          <a:bodyPr>
            <a:normAutofit fontScale="55000" lnSpcReduction="20000"/>
          </a:bodyPr>
          <a:lstStyle/>
          <a:p>
            <a:pPr marL="0" indent="0">
              <a:buNone/>
            </a:pPr>
            <a:r>
              <a:rPr lang="en-US" sz="2500" b="1" dirty="0">
                <a:latin typeface="+mj-lt"/>
              </a:rPr>
              <a:t>FRAMEWORK OF PROPOSED SYSYEM: </a:t>
            </a:r>
          </a:p>
          <a:p>
            <a:pPr>
              <a:buFont typeface="Arial" panose="020B0604020202020204" pitchFamily="34" charset="0"/>
              <a:buChar char="•"/>
            </a:pPr>
            <a:r>
              <a:rPr lang="en-US" sz="2500" dirty="0">
                <a:latin typeface="+mj-lt"/>
              </a:rPr>
              <a:t>The envisioned system structure involves data preprocessing and cleaning, data ingestion and storage, as well as data processing and transformation for analyzing suicide rates globally. </a:t>
            </a:r>
          </a:p>
          <a:p>
            <a:pPr>
              <a:buFont typeface="Arial" panose="020B0604020202020204" pitchFamily="34" charset="0"/>
              <a:buChar char="•"/>
            </a:pPr>
            <a:r>
              <a:rPr lang="en-US" sz="2500" dirty="0">
                <a:latin typeface="+mj-lt"/>
              </a:rPr>
              <a:t>Employing big data technologies and machine learning, the system aims to improve the analysis of suicide rates.</a:t>
            </a:r>
          </a:p>
          <a:p>
            <a:pPr marL="0" indent="0">
              <a:buNone/>
            </a:pPr>
            <a:r>
              <a:rPr lang="en-US" sz="2500" b="1" dirty="0">
                <a:latin typeface="+mj-lt"/>
              </a:rPr>
              <a:t>DATA ANALYSIS APPROACH: </a:t>
            </a:r>
          </a:p>
          <a:p>
            <a:pPr>
              <a:buFont typeface="Arial" panose="020B0604020202020204" pitchFamily="34" charset="0"/>
              <a:buChar char="•"/>
            </a:pPr>
            <a:r>
              <a:rPr lang="en-US" sz="2500" b="0" i="0" u="none" strike="noStrike" dirty="0">
                <a:solidFill>
                  <a:schemeClr val="tx1"/>
                </a:solidFill>
                <a:effectLst/>
                <a:latin typeface="+mj-lt"/>
              </a:rPr>
              <a:t>We imputed the missing values specifically in the 'HDI for year' column . We eliminated the duplicate values that are present in the dataset.</a:t>
            </a:r>
          </a:p>
          <a:p>
            <a:pPr>
              <a:buFont typeface="Arial" panose="020B0604020202020204" pitchFamily="34" charset="0"/>
              <a:buChar char="•"/>
            </a:pPr>
            <a:r>
              <a:rPr lang="en-US" sz="2500" b="0" i="0" u="none" strike="noStrike" dirty="0">
                <a:solidFill>
                  <a:schemeClr val="tx1"/>
                </a:solidFill>
                <a:effectLst/>
                <a:latin typeface="+mj-lt"/>
              </a:rPr>
              <a:t>Conducted EDA using distribution analysis, correlation matrices, and geospatial visualizations.</a:t>
            </a:r>
          </a:p>
          <a:p>
            <a:pPr>
              <a:buFont typeface="Arial" panose="020B0604020202020204" pitchFamily="34" charset="0"/>
              <a:buChar char="•"/>
            </a:pPr>
            <a:r>
              <a:rPr lang="en-US" sz="2500" b="0" i="0" u="none" strike="noStrike" dirty="0">
                <a:solidFill>
                  <a:schemeClr val="tx1"/>
                </a:solidFill>
                <a:effectLst/>
                <a:latin typeface="+mj-lt"/>
              </a:rPr>
              <a:t>Focused on understanding suicide rates by gender, age, and region, identifying key trends and patterns.</a:t>
            </a:r>
          </a:p>
          <a:p>
            <a:pPr>
              <a:buFont typeface="Arial" panose="020B0604020202020204" pitchFamily="34" charset="0"/>
              <a:buChar char="•"/>
            </a:pPr>
            <a:r>
              <a:rPr lang="en-US" sz="2500" b="0" i="0" u="none" strike="noStrike" dirty="0">
                <a:solidFill>
                  <a:schemeClr val="tx1"/>
                </a:solidFill>
                <a:effectLst/>
                <a:latin typeface="+mj-lt"/>
              </a:rPr>
              <a:t>Applied regression models (linear and random forest) to predict suicide rates and reveal significant predictors.</a:t>
            </a:r>
          </a:p>
          <a:p>
            <a:pPr>
              <a:buFont typeface="Arial" panose="020B0604020202020204" pitchFamily="34" charset="0"/>
              <a:buChar char="•"/>
            </a:pPr>
            <a:r>
              <a:rPr lang="en-US" sz="2500" b="0" i="0" u="none" strike="noStrike" dirty="0">
                <a:solidFill>
                  <a:schemeClr val="tx1"/>
                </a:solidFill>
                <a:effectLst/>
                <a:latin typeface="+mj-lt"/>
              </a:rPr>
              <a:t>Utilized classification models (logistic regression and decision trees) for country classification based on suicide rate classes.</a:t>
            </a:r>
          </a:p>
          <a:p>
            <a:pPr>
              <a:buFont typeface="Arial" panose="020B0604020202020204" pitchFamily="34" charset="0"/>
              <a:buChar char="•"/>
            </a:pPr>
            <a:r>
              <a:rPr lang="en-US" sz="2500" b="0" i="0" u="none" strike="noStrike" dirty="0">
                <a:solidFill>
                  <a:schemeClr val="tx1"/>
                </a:solidFill>
                <a:effectLst/>
                <a:latin typeface="+mj-lt"/>
              </a:rPr>
              <a:t>Explored time series forecasting for predicting future suicide rates.</a:t>
            </a:r>
          </a:p>
          <a:p>
            <a:pPr>
              <a:buFont typeface="Arial" panose="020B0604020202020204" pitchFamily="34" charset="0"/>
              <a:buChar char="•"/>
            </a:pPr>
            <a:r>
              <a:rPr lang="en-US" sz="2500" b="0" i="0" u="none" strike="noStrike" dirty="0">
                <a:solidFill>
                  <a:schemeClr val="tx1"/>
                </a:solidFill>
                <a:effectLst/>
                <a:latin typeface="+mj-lt"/>
              </a:rPr>
              <a:t>Applied clustering algorithms to group countries with similar suicide rate trends, providing insights into global patterns.</a:t>
            </a:r>
          </a:p>
          <a:p>
            <a:pPr marL="0" indent="0">
              <a:buNone/>
            </a:pPr>
            <a:r>
              <a:rPr lang="en-US" sz="1200" b="0" i="0" u="none" strike="noStrike" dirty="0">
                <a:solidFill>
                  <a:srgbClr val="ECECF1"/>
                </a:solidFill>
                <a:effectLst/>
                <a:latin typeface="Söhne"/>
              </a:rPr>
              <a:t>robustness.</a:t>
            </a:r>
            <a:endParaRPr lang="en-US" sz="1800" dirty="0">
              <a:latin typeface="+mj-lt"/>
            </a:endParaRPr>
          </a:p>
        </p:txBody>
      </p:sp>
    </p:spTree>
    <p:extLst>
      <p:ext uri="{BB962C8B-B14F-4D97-AF65-F5344CB8AC3E}">
        <p14:creationId xmlns:p14="http://schemas.microsoft.com/office/powerpoint/2010/main" val="1645994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4" name="Rectangle 13">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6" name="Top left">
            <a:extLst>
              <a:ext uri="{FF2B5EF4-FFF2-40B4-BE49-F238E27FC236}">
                <a16:creationId xmlns:a16="http://schemas.microsoft.com/office/drawing/2014/main" id="{F91F4035-959D-40EA-9ED3-54D7D9F4FC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7" name="Freeform: Shape 16">
              <a:extLst>
                <a:ext uri="{FF2B5EF4-FFF2-40B4-BE49-F238E27FC236}">
                  <a16:creationId xmlns:a16="http://schemas.microsoft.com/office/drawing/2014/main" id="{C045E2AF-1845-4545-A9FF-7D3216584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Freeform: Shape 17">
              <a:extLst>
                <a:ext uri="{FF2B5EF4-FFF2-40B4-BE49-F238E27FC236}">
                  <a16:creationId xmlns:a16="http://schemas.microsoft.com/office/drawing/2014/main" id="{5BE7A2A2-15E6-4A15-B530-5E032A5FF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63B03F4F-8EDD-464C-81E1-C164C24659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28F01ECD-47F6-44CD-B4AB-0FBD815247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A10932A3-4E58-4C01-9A56-C81D17B109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85BB675-7BE0-4CA1-9AD5-ED4D025B23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1BF42C07-1CBF-40FB-9E81-0F5B321491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4D2ED55B-6CCB-4D83-829D-7A094A260A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3F1D182D-DE4F-90CD-B117-6C7AD16AA0C4}"/>
              </a:ext>
            </a:extLst>
          </p:cNvPr>
          <p:cNvSpPr>
            <a:spLocks noGrp="1"/>
          </p:cNvSpPr>
          <p:nvPr>
            <p:ph type="title"/>
          </p:nvPr>
        </p:nvSpPr>
        <p:spPr>
          <a:xfrm>
            <a:off x="1198182" y="559813"/>
            <a:ext cx="10246090" cy="1471193"/>
          </a:xfrm>
        </p:spPr>
        <p:txBody>
          <a:bodyPr>
            <a:normAutofit/>
          </a:bodyPr>
          <a:lstStyle/>
          <a:p>
            <a:r>
              <a:rPr lang="en-US"/>
              <a:t>RESULTS AND ANALYSIS</a:t>
            </a:r>
          </a:p>
        </p:txBody>
      </p:sp>
      <p:pic>
        <p:nvPicPr>
          <p:cNvPr id="5" name="Content Placeholder 4" descr="A graph with blue and orange lines&#10;&#10;Description automatically generated">
            <a:extLst>
              <a:ext uri="{FF2B5EF4-FFF2-40B4-BE49-F238E27FC236}">
                <a16:creationId xmlns:a16="http://schemas.microsoft.com/office/drawing/2014/main" id="{7A0D2986-A20A-BD84-3664-2F1B85DD1B4B}"/>
              </a:ext>
            </a:extLst>
          </p:cNvPr>
          <p:cNvPicPr>
            <a:picLocks noChangeAspect="1"/>
          </p:cNvPicPr>
          <p:nvPr/>
        </p:nvPicPr>
        <p:blipFill>
          <a:blip r:embed="rId2"/>
          <a:stretch>
            <a:fillRect/>
          </a:stretch>
        </p:blipFill>
        <p:spPr>
          <a:xfrm>
            <a:off x="1198182" y="2031006"/>
            <a:ext cx="5109100" cy="3760689"/>
          </a:xfrm>
          <a:prstGeom prst="rect">
            <a:avLst/>
          </a:prstGeom>
        </p:spPr>
      </p:pic>
      <p:grpSp>
        <p:nvGrpSpPr>
          <p:cNvPr id="26" name="Bottom Right">
            <a:extLst>
              <a:ext uri="{FF2B5EF4-FFF2-40B4-BE49-F238E27FC236}">
                <a16:creationId xmlns:a16="http://schemas.microsoft.com/office/drawing/2014/main" id="{F8C79A14-3318-47D6-94E0-D72F5E6F5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27" name="Freeform: Shape 26">
              <a:extLst>
                <a:ext uri="{FF2B5EF4-FFF2-40B4-BE49-F238E27FC236}">
                  <a16:creationId xmlns:a16="http://schemas.microsoft.com/office/drawing/2014/main" id="{6011FF69-E5EB-4D05-9167-FE7DA4CF1D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28" name="Graphic 157">
              <a:extLst>
                <a:ext uri="{FF2B5EF4-FFF2-40B4-BE49-F238E27FC236}">
                  <a16:creationId xmlns:a16="http://schemas.microsoft.com/office/drawing/2014/main" id="{9905169A-D272-4155-9E47-5703960833E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0" name="Freeform: Shape 29">
                <a:extLst>
                  <a:ext uri="{FF2B5EF4-FFF2-40B4-BE49-F238E27FC236}">
                    <a16:creationId xmlns:a16="http://schemas.microsoft.com/office/drawing/2014/main" id="{A1116A2A-960D-43CF-8696-9D4FD7BD6C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31F80BC2-A486-4B4F-917D-CE7920E06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898188E1-7424-46DB-AEAE-8392162B75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64B6B101-6F39-41E0-99FA-32DDD9AFD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55DA8B34-60DC-484F-A43B-470626EB66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F51478F3-89B4-4150-9B1C-EDC4B61E27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DC5B79A9-93A6-4C42-87F3-DC4DBA152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9" name="Freeform: Shape 28">
              <a:extLst>
                <a:ext uri="{FF2B5EF4-FFF2-40B4-BE49-F238E27FC236}">
                  <a16:creationId xmlns:a16="http://schemas.microsoft.com/office/drawing/2014/main" id="{34B5EEC1-94B8-4DD2-B1B7-F7FF10989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6" name="TextBox 5">
            <a:extLst>
              <a:ext uri="{FF2B5EF4-FFF2-40B4-BE49-F238E27FC236}">
                <a16:creationId xmlns:a16="http://schemas.microsoft.com/office/drawing/2014/main" id="{0293051F-5BB3-3E81-D4B7-F5373C8FE623}"/>
              </a:ext>
            </a:extLst>
          </p:cNvPr>
          <p:cNvSpPr txBox="1"/>
          <p:nvPr/>
        </p:nvSpPr>
        <p:spPr>
          <a:xfrm>
            <a:off x="7263245" y="2670464"/>
            <a:ext cx="2576946" cy="1477328"/>
          </a:xfrm>
          <a:prstGeom prst="rect">
            <a:avLst/>
          </a:prstGeom>
          <a:noFill/>
        </p:spPr>
        <p:txBody>
          <a:bodyPr wrap="square" rtlCol="0">
            <a:spAutoFit/>
          </a:bodyPr>
          <a:lstStyle/>
          <a:p>
            <a:r>
              <a:rPr lang="en-US" dirty="0"/>
              <a:t>This shows that suicide rate is more in males compared to females in all the years from 1985 to 2016</a:t>
            </a:r>
          </a:p>
        </p:txBody>
      </p:sp>
    </p:spTree>
    <p:extLst>
      <p:ext uri="{BB962C8B-B14F-4D97-AF65-F5344CB8AC3E}">
        <p14:creationId xmlns:p14="http://schemas.microsoft.com/office/powerpoint/2010/main" val="2891197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Freeform: Shape 15">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18" name="Freeform: Shape 17">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20" name="Freeform: Shape 19">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23" name="Freeform: Shape 22">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31"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32" name="Freeform: Shape 31">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37" name="Freeform: Shape 36">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38" name="Freeform: Shape 37">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40" name="Rectangle 39">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2" name="Rectangle 41">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4" name="Top left">
            <a:extLst>
              <a:ext uri="{FF2B5EF4-FFF2-40B4-BE49-F238E27FC236}">
                <a16:creationId xmlns:a16="http://schemas.microsoft.com/office/drawing/2014/main" id="{C23BAD38-30D1-4252-8149-903B66D8B4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45" name="Freeform: Shape 44">
              <a:extLst>
                <a:ext uri="{FF2B5EF4-FFF2-40B4-BE49-F238E27FC236}">
                  <a16:creationId xmlns:a16="http://schemas.microsoft.com/office/drawing/2014/main" id="{9EF8871A-7DF5-4751-8948-75984B0FB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Freeform: Shape 45">
              <a:extLst>
                <a:ext uri="{FF2B5EF4-FFF2-40B4-BE49-F238E27FC236}">
                  <a16:creationId xmlns:a16="http://schemas.microsoft.com/office/drawing/2014/main" id="{46A6F3E3-6529-4B7E-8D31-317E141F1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8C70AD52-D54F-41A3-91B9-9BC0DDAF89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A37F2387-BA4B-46C5-ABBD-E9272097E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id="{C2E1B2E0-5DD5-4599-BDEC-F26CEF9E9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50" name="Freeform: Shape 49">
              <a:extLst>
                <a:ext uri="{FF2B5EF4-FFF2-40B4-BE49-F238E27FC236}">
                  <a16:creationId xmlns:a16="http://schemas.microsoft.com/office/drawing/2014/main" id="{6A88C97C-1B3C-4A30-B1C0-D4AFEDC97C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51" name="Freeform: Shape 50">
              <a:extLst>
                <a:ext uri="{FF2B5EF4-FFF2-40B4-BE49-F238E27FC236}">
                  <a16:creationId xmlns:a16="http://schemas.microsoft.com/office/drawing/2014/main" id="{86C4CC9D-7C49-41ED-8FE2-61EC66F0B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52" name="Freeform: Shape 51">
              <a:extLst>
                <a:ext uri="{FF2B5EF4-FFF2-40B4-BE49-F238E27FC236}">
                  <a16:creationId xmlns:a16="http://schemas.microsoft.com/office/drawing/2014/main" id="{C51EA8C3-05E0-4F68-9BA7-F3F6C669D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EAF7F332-6710-A8B0-7EE4-197876CA63BF}"/>
              </a:ext>
            </a:extLst>
          </p:cNvPr>
          <p:cNvSpPr>
            <a:spLocks noGrp="1"/>
          </p:cNvSpPr>
          <p:nvPr>
            <p:ph type="title"/>
          </p:nvPr>
        </p:nvSpPr>
        <p:spPr>
          <a:xfrm>
            <a:off x="996274" y="163351"/>
            <a:ext cx="10389857" cy="694548"/>
          </a:xfrm>
        </p:spPr>
        <p:txBody>
          <a:bodyPr vert="horz" lIns="91440" tIns="45720" rIns="91440" bIns="45720" rtlCol="0" anchor="ctr">
            <a:normAutofit fontScale="90000"/>
          </a:bodyPr>
          <a:lstStyle/>
          <a:p>
            <a:r>
              <a:rPr lang="en-US" sz="5000" kern="1200" dirty="0">
                <a:solidFill>
                  <a:schemeClr val="tx2"/>
                </a:solidFill>
                <a:latin typeface="+mj-lt"/>
                <a:ea typeface="+mj-ea"/>
                <a:cs typeface="+mj-cs"/>
              </a:rPr>
              <a:t>	SUICIDE RATES IN ALL AGES</a:t>
            </a:r>
          </a:p>
        </p:txBody>
      </p:sp>
      <p:grpSp>
        <p:nvGrpSpPr>
          <p:cNvPr id="54" name="Cross">
            <a:extLst>
              <a:ext uri="{FF2B5EF4-FFF2-40B4-BE49-F238E27FC236}">
                <a16:creationId xmlns:a16="http://schemas.microsoft.com/office/drawing/2014/main" id="{4927067E-BE13-4DBB-AC1E-9847B890BC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45264" y="149792"/>
            <a:ext cx="118872" cy="118872"/>
            <a:chOff x="1175347" y="3733800"/>
            <a:chExt cx="118872" cy="118872"/>
          </a:xfrm>
        </p:grpSpPr>
        <p:cxnSp>
          <p:nvCxnSpPr>
            <p:cNvPr id="55" name="Straight Connector 54">
              <a:extLst>
                <a:ext uri="{FF2B5EF4-FFF2-40B4-BE49-F238E27FC236}">
                  <a16:creationId xmlns:a16="http://schemas.microsoft.com/office/drawing/2014/main" id="{B62F8BF3-36CC-4073-AE00-A422A57FDB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56" name="Straight Connector 55">
              <a:extLst>
                <a:ext uri="{FF2B5EF4-FFF2-40B4-BE49-F238E27FC236}">
                  <a16:creationId xmlns:a16="http://schemas.microsoft.com/office/drawing/2014/main" id="{795C5F4E-7F61-464E-B716-44F5797553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7" name="Content Placeholder 6" descr="A graph of different colored lines&#10;&#10;Description automatically generated">
            <a:extLst>
              <a:ext uri="{FF2B5EF4-FFF2-40B4-BE49-F238E27FC236}">
                <a16:creationId xmlns:a16="http://schemas.microsoft.com/office/drawing/2014/main" id="{512D4737-D4FA-40B1-AA0F-F27D5DEF338E}"/>
              </a:ext>
            </a:extLst>
          </p:cNvPr>
          <p:cNvPicPr>
            <a:picLocks noGrp="1" noChangeAspect="1"/>
          </p:cNvPicPr>
          <p:nvPr>
            <p:ph sz="half" idx="1"/>
          </p:nvPr>
        </p:nvPicPr>
        <p:blipFill>
          <a:blip r:embed="rId2"/>
          <a:stretch>
            <a:fillRect/>
          </a:stretch>
        </p:blipFill>
        <p:spPr>
          <a:xfrm>
            <a:off x="333934" y="1136073"/>
            <a:ext cx="5655756" cy="5020122"/>
          </a:xfrm>
          <a:prstGeom prst="rect">
            <a:avLst/>
          </a:prstGeom>
        </p:spPr>
      </p:pic>
      <p:pic>
        <p:nvPicPr>
          <p:cNvPr id="9" name="Content Placeholder 8" descr="A graph of different colored lines&#10;&#10;Description automatically generated">
            <a:extLst>
              <a:ext uri="{FF2B5EF4-FFF2-40B4-BE49-F238E27FC236}">
                <a16:creationId xmlns:a16="http://schemas.microsoft.com/office/drawing/2014/main" id="{6FAB60EE-A99A-222D-8910-F10233814BD4}"/>
              </a:ext>
            </a:extLst>
          </p:cNvPr>
          <p:cNvPicPr>
            <a:picLocks noGrp="1" noChangeAspect="1"/>
          </p:cNvPicPr>
          <p:nvPr>
            <p:ph sz="half" idx="2"/>
          </p:nvPr>
        </p:nvPicPr>
        <p:blipFill>
          <a:blip r:embed="rId3"/>
          <a:stretch>
            <a:fillRect/>
          </a:stretch>
        </p:blipFill>
        <p:spPr>
          <a:xfrm>
            <a:off x="6177627" y="1136074"/>
            <a:ext cx="5655756" cy="5020122"/>
          </a:xfrm>
          <a:prstGeom prst="rect">
            <a:avLst/>
          </a:prstGeom>
        </p:spPr>
      </p:pic>
      <p:grpSp>
        <p:nvGrpSpPr>
          <p:cNvPr id="58" name="Bottom Right">
            <a:extLst>
              <a:ext uri="{FF2B5EF4-FFF2-40B4-BE49-F238E27FC236}">
                <a16:creationId xmlns:a16="http://schemas.microsoft.com/office/drawing/2014/main" id="{D11A5264-0A9F-46A0-B3ED-9B336D9706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59" name="Graphic 157">
              <a:extLst>
                <a:ext uri="{FF2B5EF4-FFF2-40B4-BE49-F238E27FC236}">
                  <a16:creationId xmlns:a16="http://schemas.microsoft.com/office/drawing/2014/main" id="{A1B8A55C-B130-4222-B98F-16CA78B9CF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61" name="Freeform: Shape 60">
                <a:extLst>
                  <a:ext uri="{FF2B5EF4-FFF2-40B4-BE49-F238E27FC236}">
                    <a16:creationId xmlns:a16="http://schemas.microsoft.com/office/drawing/2014/main" id="{82D40CFF-E2DF-48E0-8896-5166887A3C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62" name="Freeform: Shape 61">
                <a:extLst>
                  <a:ext uri="{FF2B5EF4-FFF2-40B4-BE49-F238E27FC236}">
                    <a16:creationId xmlns:a16="http://schemas.microsoft.com/office/drawing/2014/main" id="{37A4DB32-F7AD-42D8-A125-6CFB9B252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63" name="Freeform: Shape 62">
                <a:extLst>
                  <a:ext uri="{FF2B5EF4-FFF2-40B4-BE49-F238E27FC236}">
                    <a16:creationId xmlns:a16="http://schemas.microsoft.com/office/drawing/2014/main" id="{76CA230A-C491-40F1-B028-898C23C8D2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64" name="Freeform: Shape 63">
                <a:extLst>
                  <a:ext uri="{FF2B5EF4-FFF2-40B4-BE49-F238E27FC236}">
                    <a16:creationId xmlns:a16="http://schemas.microsoft.com/office/drawing/2014/main" id="{E27DB684-4D1D-4152-8ECC-62EC93D71D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5" name="Freeform: Shape 64">
                <a:extLst>
                  <a:ext uri="{FF2B5EF4-FFF2-40B4-BE49-F238E27FC236}">
                    <a16:creationId xmlns:a16="http://schemas.microsoft.com/office/drawing/2014/main" id="{70AD88BE-AE84-4CD6-A22A-26C3D9BD2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66" name="Freeform: Shape 65">
                <a:extLst>
                  <a:ext uri="{FF2B5EF4-FFF2-40B4-BE49-F238E27FC236}">
                    <a16:creationId xmlns:a16="http://schemas.microsoft.com/office/drawing/2014/main" id="{FC9DC46C-EF52-4B9D-98C0-6225FB9D5F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67" name="Freeform: Shape 66">
                <a:extLst>
                  <a:ext uri="{FF2B5EF4-FFF2-40B4-BE49-F238E27FC236}">
                    <a16:creationId xmlns:a16="http://schemas.microsoft.com/office/drawing/2014/main" id="{AC279F2D-8036-4201-8D63-8BE961F09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60" name="Freeform: Shape 59">
              <a:extLst>
                <a:ext uri="{FF2B5EF4-FFF2-40B4-BE49-F238E27FC236}">
                  <a16:creationId xmlns:a16="http://schemas.microsoft.com/office/drawing/2014/main" id="{2554FA09-485D-4EB3-9D6F-C19A292F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263119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D8C15F-8880-A82D-BE2D-F154B10612B2}"/>
              </a:ext>
            </a:extLst>
          </p:cNvPr>
          <p:cNvSpPr>
            <a:spLocks noGrp="1"/>
          </p:cNvSpPr>
          <p:nvPr>
            <p:ph type="title"/>
          </p:nvPr>
        </p:nvSpPr>
        <p:spPr>
          <a:xfrm>
            <a:off x="838200" y="365125"/>
            <a:ext cx="10515600" cy="455757"/>
          </a:xfrm>
        </p:spPr>
        <p:txBody>
          <a:bodyPr>
            <a:normAutofit fontScale="90000"/>
          </a:bodyPr>
          <a:lstStyle/>
          <a:p>
            <a:r>
              <a:rPr lang="en-US" dirty="0"/>
              <a:t>GEOPOLITICAL ANALYSIS</a:t>
            </a:r>
          </a:p>
        </p:txBody>
      </p:sp>
      <p:pic>
        <p:nvPicPr>
          <p:cNvPr id="8" name="Content Placeholder 7" descr="A map of the world and a temperature&#10;&#10;Description automatically generated">
            <a:extLst>
              <a:ext uri="{FF2B5EF4-FFF2-40B4-BE49-F238E27FC236}">
                <a16:creationId xmlns:a16="http://schemas.microsoft.com/office/drawing/2014/main" id="{0497676F-DF61-73F8-1F95-C3FE968789F4}"/>
              </a:ext>
            </a:extLst>
          </p:cNvPr>
          <p:cNvPicPr>
            <a:picLocks noGrp="1" noChangeAspect="1"/>
          </p:cNvPicPr>
          <p:nvPr>
            <p:ph idx="1"/>
          </p:nvPr>
        </p:nvPicPr>
        <p:blipFill>
          <a:blip r:embed="rId2"/>
          <a:stretch>
            <a:fillRect/>
          </a:stretch>
        </p:blipFill>
        <p:spPr>
          <a:xfrm>
            <a:off x="1316182" y="1330036"/>
            <a:ext cx="9088582" cy="4807528"/>
          </a:xfrm>
        </p:spPr>
      </p:pic>
    </p:spTree>
    <p:extLst>
      <p:ext uri="{BB962C8B-B14F-4D97-AF65-F5344CB8AC3E}">
        <p14:creationId xmlns:p14="http://schemas.microsoft.com/office/powerpoint/2010/main" val="305060991"/>
      </p:ext>
    </p:extLst>
  </p:cSld>
  <p:clrMapOvr>
    <a:masterClrMapping/>
  </p:clrMapOvr>
</p:sld>
</file>

<file path=ppt/theme/theme1.xml><?xml version="1.0" encoding="utf-8"?>
<a:theme xmlns:a="http://schemas.openxmlformats.org/drawingml/2006/main" name="ExploreVTI">
  <a:themeElements>
    <a:clrScheme name="AnalogousFromRegularSeedRightStep">
      <a:dk1>
        <a:srgbClr val="000000"/>
      </a:dk1>
      <a:lt1>
        <a:srgbClr val="FFFFFF"/>
      </a:lt1>
      <a:dk2>
        <a:srgbClr val="2E1B30"/>
      </a:dk2>
      <a:lt2>
        <a:srgbClr val="F3F0F0"/>
      </a:lt2>
      <a:accent1>
        <a:srgbClr val="45AFAD"/>
      </a:accent1>
      <a:accent2>
        <a:srgbClr val="3B82B1"/>
      </a:accent2>
      <a:accent3>
        <a:srgbClr val="4D63C3"/>
      </a:accent3>
      <a:accent4>
        <a:srgbClr val="593EB3"/>
      </a:accent4>
      <a:accent5>
        <a:srgbClr val="994DC3"/>
      </a:accent5>
      <a:accent6>
        <a:srgbClr val="B13BAA"/>
      </a:accent6>
      <a:hlink>
        <a:srgbClr val="BF3F42"/>
      </a:hlink>
      <a:folHlink>
        <a:srgbClr val="7F7F7F"/>
      </a:folHlink>
    </a:clrScheme>
    <a:fontScheme name="Custom 23">
      <a:majorFont>
        <a:latin typeface="Rockwell"/>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Props/app.xml><?xml version="1.0" encoding="utf-8"?>
<Properties xmlns="http://schemas.openxmlformats.org/officeDocument/2006/extended-properties" xmlns:vt="http://schemas.openxmlformats.org/officeDocument/2006/docPropsVTypes">
  <TotalTime>461</TotalTime>
  <Words>843</Words>
  <Application>Microsoft Macintosh PowerPoint</Application>
  <PresentationFormat>Widescreen</PresentationFormat>
  <Paragraphs>73</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Avenir Next LT Pro</vt:lpstr>
      <vt:lpstr>AvenirNext LT Pro Medium</vt:lpstr>
      <vt:lpstr>Calibri</vt:lpstr>
      <vt:lpstr>Rockwell</vt:lpstr>
      <vt:lpstr>Segoe UI</vt:lpstr>
      <vt:lpstr>Söhne</vt:lpstr>
      <vt:lpstr>ExploreVTI</vt:lpstr>
      <vt:lpstr>SUICIDE RATES ANALYSIS</vt:lpstr>
      <vt:lpstr>INTRODUCTION</vt:lpstr>
      <vt:lpstr>OBJECTIVE</vt:lpstr>
      <vt:lpstr>DATASET</vt:lpstr>
      <vt:lpstr>DATASET</vt:lpstr>
      <vt:lpstr>WORKING SYSTEM</vt:lpstr>
      <vt:lpstr>RESULTS AND ANALYSIS</vt:lpstr>
      <vt:lpstr> SUICIDE RATES IN ALL AGES</vt:lpstr>
      <vt:lpstr>GEOPOLITICAL ANALYSIS</vt:lpstr>
      <vt:lpstr>LINEAR REGRESSION AND DECISION TREE</vt:lpstr>
      <vt:lpstr>TIME SERIES ANALYSIS</vt:lpstr>
      <vt:lpstr>CONCLUSION</vt:lpstr>
      <vt:lpstr>REFERENCES</vt:lpstr>
      <vt:lpstr>ACKNOWLEDGEMENT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SUICIDE RATES ANALYSIS</dc:title>
  <dc:creator>Neelima Palleboina</dc:creator>
  <cp:lastModifiedBy>Neelima Palleboina</cp:lastModifiedBy>
  <cp:revision>2</cp:revision>
  <dcterms:created xsi:type="dcterms:W3CDTF">2023-11-25T00:40:38Z</dcterms:created>
  <dcterms:modified xsi:type="dcterms:W3CDTF">2023-11-27T21:57:33Z</dcterms:modified>
</cp:coreProperties>
</file>

<file path=docProps/thumbnail.jpeg>
</file>